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8"/>
  </p:notesMasterIdLst>
  <p:handoutMasterIdLst>
    <p:handoutMasterId r:id="rId29"/>
  </p:handoutMasterIdLst>
  <p:sldIdLst>
    <p:sldId id="256" r:id="rId5"/>
    <p:sldId id="262" r:id="rId6"/>
    <p:sldId id="257" r:id="rId7"/>
    <p:sldId id="275" r:id="rId8"/>
    <p:sldId id="263" r:id="rId9"/>
    <p:sldId id="276" r:id="rId10"/>
    <p:sldId id="258" r:id="rId11"/>
    <p:sldId id="269" r:id="rId12"/>
    <p:sldId id="270" r:id="rId13"/>
    <p:sldId id="272" r:id="rId14"/>
    <p:sldId id="277" r:id="rId15"/>
    <p:sldId id="259" r:id="rId16"/>
    <p:sldId id="268" r:id="rId17"/>
    <p:sldId id="267" r:id="rId18"/>
    <p:sldId id="264" r:id="rId19"/>
    <p:sldId id="265" r:id="rId20"/>
    <p:sldId id="278" r:id="rId21"/>
    <p:sldId id="273" r:id="rId22"/>
    <p:sldId id="279" r:id="rId23"/>
    <p:sldId id="266" r:id="rId24"/>
    <p:sldId id="280" r:id="rId25"/>
    <p:sldId id="261" r:id="rId26"/>
    <p:sldId id="274" r:id="rId2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1"/>
    <a:srgbClr val="1F1F1F"/>
    <a:srgbClr val="151515"/>
    <a:srgbClr val="171717"/>
    <a:srgbClr val="262626"/>
    <a:srgbClr val="282828"/>
    <a:srgbClr val="1D1D1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D175D2C-4097-456D-8C0D-2C930A3A9122}" type="datetime1">
              <a:rPr lang="es-ES" smtClean="0"/>
              <a:t>16/06/2021</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3BEF70-7203-4BB5-9A9D-C6E5A8F042C0}" type="slidenum">
              <a:rPr lang="es-ES" smtClean="0"/>
              <a:t>‹Nº›</a:t>
            </a:fld>
            <a:endParaRPr lang="es-ES"/>
          </a:p>
        </p:txBody>
      </p:sp>
    </p:spTree>
    <p:extLst>
      <p:ext uri="{BB962C8B-B14F-4D97-AF65-F5344CB8AC3E}">
        <p14:creationId xmlns:p14="http://schemas.microsoft.com/office/powerpoint/2010/main" val="18434720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938C58-6D19-433A-9FAB-2447F1974BDC}" type="datetime1">
              <a:rPr lang="es-ES" noProof="0" smtClean="0"/>
              <a:t>16/06/2021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7732C3C-A191-48C2-A7E8-9C96AF841A7A}" type="slidenum">
              <a:rPr lang="es-ES" noProof="0" smtClean="0"/>
              <a:t>‹Nº›</a:t>
            </a:fld>
            <a:endParaRPr lang="es-ES" noProof="0"/>
          </a:p>
        </p:txBody>
      </p:sp>
    </p:spTree>
    <p:extLst>
      <p:ext uri="{BB962C8B-B14F-4D97-AF65-F5344CB8AC3E}">
        <p14:creationId xmlns:p14="http://schemas.microsoft.com/office/powerpoint/2010/main" val="18563942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17732C3C-A191-48C2-A7E8-9C96AF841A7A}" type="slidenum">
              <a:rPr lang="es-ES" noProof="1" dirty="0" smtClean="0"/>
              <a:t>1</a:t>
            </a:fld>
            <a:endParaRPr lang="es-ES" noProof="1"/>
          </a:p>
        </p:txBody>
      </p:sp>
    </p:spTree>
    <p:extLst>
      <p:ext uri="{BB962C8B-B14F-4D97-AF65-F5344CB8AC3E}">
        <p14:creationId xmlns:p14="http://schemas.microsoft.com/office/powerpoint/2010/main" val="196486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17732C3C-A191-48C2-A7E8-9C96AF841A7A}" type="slidenum">
              <a:rPr lang="es-ES" smtClean="0"/>
              <a:t>3</a:t>
            </a:fld>
            <a:endParaRPr lang="es-ES"/>
          </a:p>
        </p:txBody>
      </p:sp>
    </p:spTree>
    <p:extLst>
      <p:ext uri="{BB962C8B-B14F-4D97-AF65-F5344CB8AC3E}">
        <p14:creationId xmlns:p14="http://schemas.microsoft.com/office/powerpoint/2010/main" val="237160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orma libre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810001" y="1449147"/>
            <a:ext cx="10572000" cy="2971051"/>
          </a:xfrm>
        </p:spPr>
        <p:txBody>
          <a:bodyPr rtlCol="0"/>
          <a:lstStyle>
            <a:lvl1pPr>
              <a:defRPr sz="5400"/>
            </a:lvl1pPr>
          </a:lstStyle>
          <a:p>
            <a:pPr rtl="0"/>
            <a:r>
              <a:rPr lang="es-ES" noProof="0" smtClean="0"/>
              <a:t>Haga clic para modificar el estilo de título del patrón</a:t>
            </a:r>
            <a:endParaRPr lang="es-ES" noProof="0"/>
          </a:p>
        </p:txBody>
      </p:sp>
      <p:sp>
        <p:nvSpPr>
          <p:cNvPr id="3" name="Subtítulo 2"/>
          <p:cNvSpPr>
            <a:spLocks noGrp="1"/>
          </p:cNvSpPr>
          <p:nvPr>
            <p:ph type="subTitle" idx="1"/>
          </p:nvPr>
        </p:nvSpPr>
        <p:spPr>
          <a:xfrm>
            <a:off x="810001" y="5280847"/>
            <a:ext cx="10572000" cy="434974"/>
          </a:xfrm>
        </p:spPr>
        <p:txBody>
          <a:bodyPr rtlCol="0"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smtClean="0"/>
              <a:t>Haga clic para editar el estilo de subtítulo del patrón</a:t>
            </a:r>
            <a:endParaRPr lang="es-ES" noProof="0"/>
          </a:p>
        </p:txBody>
      </p:sp>
      <p:sp>
        <p:nvSpPr>
          <p:cNvPr id="4" name="Marcador de fecha 3"/>
          <p:cNvSpPr>
            <a:spLocks noGrp="1"/>
          </p:cNvSpPr>
          <p:nvPr>
            <p:ph type="dt" sz="half" idx="10"/>
          </p:nvPr>
        </p:nvSpPr>
        <p:spPr/>
        <p:txBody>
          <a:bodyPr rtlCol="0"/>
          <a:lstStyle/>
          <a:p>
            <a:pPr rtl="0"/>
            <a:fld id="{07324266-14A6-4460-8F19-3B1DC15AD947}" type="datetime1">
              <a:rPr lang="es-ES" noProof="0" smtClean="0"/>
              <a:t>16/06/2021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810000" y="4800600"/>
            <a:ext cx="10561418" cy="566738"/>
          </a:xfrm>
        </p:spPr>
        <p:txBody>
          <a:bodyPr rtlCol="0" anchor="b">
            <a:normAutofit/>
          </a:bodyPr>
          <a:lstStyle>
            <a:lvl1pPr algn="l">
              <a:defRPr sz="2400" b="0"/>
            </a:lvl1pPr>
          </a:lstStyle>
          <a:p>
            <a:pPr rtl="0"/>
            <a:r>
              <a:rPr lang="es-ES" noProof="0" smtClean="0"/>
              <a:t>Haga clic para modificar el estilo de título del patrón</a:t>
            </a:r>
            <a:endParaRPr lang="es-ES" noProof="0"/>
          </a:p>
        </p:txBody>
      </p:sp>
      <p:sp>
        <p:nvSpPr>
          <p:cNvPr id="15" name="Marcador de posición de imagen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rtlCol="0" anchor="t" anchorCtr="0" compatLnSpc="1">
            <a:prstTxWarp prst="textNoShape">
              <a:avLst/>
            </a:prstTxWarp>
            <a:normAutofit/>
          </a:bodyPr>
          <a:lstStyle>
            <a:lvl1pPr marL="0" indent="0" algn="ctr">
              <a:buFontTx/>
              <a:buNone/>
              <a:defRPr sz="1600"/>
            </a:lvl1pPr>
          </a:lstStyle>
          <a:p>
            <a:pPr rtl="0"/>
            <a:r>
              <a:rPr lang="es-ES" noProof="0" smtClean="0"/>
              <a:t>Haga clic en el icono para agregar una imagen</a:t>
            </a:r>
            <a:endParaRPr lang="es-ES" noProof="0"/>
          </a:p>
        </p:txBody>
      </p:sp>
      <p:sp>
        <p:nvSpPr>
          <p:cNvPr id="4" name="Marcador de posición de texto 3"/>
          <p:cNvSpPr>
            <a:spLocks noGrp="1"/>
          </p:cNvSpPr>
          <p:nvPr>
            <p:ph type="body" sz="half" idx="2"/>
          </p:nvPr>
        </p:nvSpPr>
        <p:spPr>
          <a:xfrm>
            <a:off x="810000" y="5367338"/>
            <a:ext cx="10561418"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smtClean="0"/>
              <a:t>Editar el estilo de texto del patrón</a:t>
            </a:r>
          </a:p>
        </p:txBody>
      </p:sp>
      <p:sp>
        <p:nvSpPr>
          <p:cNvPr id="5" name="Marcador de fecha 4"/>
          <p:cNvSpPr>
            <a:spLocks noGrp="1"/>
          </p:cNvSpPr>
          <p:nvPr>
            <p:ph type="dt" sz="half" idx="10"/>
          </p:nvPr>
        </p:nvSpPr>
        <p:spPr/>
        <p:txBody>
          <a:bodyPr rtlCol="0"/>
          <a:lstStyle/>
          <a:p>
            <a:pPr rtl="0"/>
            <a:fld id="{95AB11B8-64C1-48B3-BE87-777B38126F2B}" type="datetime1">
              <a:rPr lang="es-ES" noProof="0" smtClean="0"/>
              <a:t>16/06/2021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8" name="Forma libre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850985" y="1238502"/>
            <a:ext cx="5893840" cy="2645912"/>
          </a:xfrm>
        </p:spPr>
        <p:txBody>
          <a:bodyPr rtlCol="0" anchor="b"/>
          <a:lstStyle>
            <a:lvl1pPr algn="l">
              <a:defRPr sz="4200" b="1" cap="none"/>
            </a:lvl1pPr>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p:nvPr>
        </p:nvSpPr>
        <p:spPr>
          <a:xfrm>
            <a:off x="853190" y="4443680"/>
            <a:ext cx="5891636" cy="713241"/>
          </a:xfrm>
        </p:spPr>
        <p:txBody>
          <a:bodyPr rtlCol="0"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smtClean="0"/>
              <a:t>Editar el estilo de texto del patrón</a:t>
            </a:r>
          </a:p>
        </p:txBody>
      </p:sp>
      <p:sp>
        <p:nvSpPr>
          <p:cNvPr id="9" name="Marcador de texto 5"/>
          <p:cNvSpPr>
            <a:spLocks noGrp="1"/>
          </p:cNvSpPr>
          <p:nvPr>
            <p:ph type="body" sz="quarter" idx="16"/>
          </p:nvPr>
        </p:nvSpPr>
        <p:spPr>
          <a:xfrm>
            <a:off x="7574642" y="1081456"/>
            <a:ext cx="3810001" cy="4075465"/>
          </a:xfrm>
        </p:spPr>
        <p:txBody>
          <a:bodyPr rtlCol="0" anchor="t"/>
          <a:lstStyle>
            <a:lvl1pPr marL="0" indent="0">
              <a:buFontTx/>
              <a:buNone/>
              <a:defRPr/>
            </a:lvl1pPr>
          </a:lstStyle>
          <a:p>
            <a:pPr lvl="0" rtl="0"/>
            <a:r>
              <a:rPr lang="es-ES" noProof="0" smtClean="0"/>
              <a:t>Editar el estilo de texto del patrón</a:t>
            </a:r>
          </a:p>
        </p:txBody>
      </p:sp>
      <p:sp>
        <p:nvSpPr>
          <p:cNvPr id="4" name="Marcador de fecha 3"/>
          <p:cNvSpPr>
            <a:spLocks noGrp="1"/>
          </p:cNvSpPr>
          <p:nvPr>
            <p:ph type="dt" sz="half" idx="10"/>
          </p:nvPr>
        </p:nvSpPr>
        <p:spPr/>
        <p:txBody>
          <a:bodyPr rtlCol="0"/>
          <a:lstStyle/>
          <a:p>
            <a:pPr rtl="0"/>
            <a:fld id="{959BB44D-C227-4257-861B-1DDBA242090E}" type="datetime1">
              <a:rPr lang="es-ES" noProof="0" smtClean="0"/>
              <a:t>16/06/2021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orma libre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ítulo 1"/>
          <p:cNvSpPr>
            <a:spLocks noGrp="1"/>
          </p:cNvSpPr>
          <p:nvPr>
            <p:ph type="title"/>
          </p:nvPr>
        </p:nvSpPr>
        <p:spPr>
          <a:xfrm>
            <a:off x="1357089" y="2435957"/>
            <a:ext cx="4382521" cy="2007789"/>
          </a:xfrm>
        </p:spPr>
        <p:txBody>
          <a:bodyPr rtlCol="0"/>
          <a:lstStyle>
            <a:lvl1pPr>
              <a:defRPr sz="3200"/>
            </a:lvl1pPr>
          </a:lstStyle>
          <a:p>
            <a:pPr rtl="0"/>
            <a:r>
              <a:rPr lang="es-ES" noProof="0" smtClean="0"/>
              <a:t>Haga clic para modificar el estilo de título del patrón</a:t>
            </a:r>
            <a:endParaRPr lang="es-ES" noProof="0"/>
          </a:p>
        </p:txBody>
      </p:sp>
      <p:sp>
        <p:nvSpPr>
          <p:cNvPr id="6" name="Marcador de texto 5"/>
          <p:cNvSpPr>
            <a:spLocks noGrp="1"/>
          </p:cNvSpPr>
          <p:nvPr>
            <p:ph type="body" sz="quarter" idx="16"/>
          </p:nvPr>
        </p:nvSpPr>
        <p:spPr>
          <a:xfrm>
            <a:off x="6156000" y="2286000"/>
            <a:ext cx="4880300" cy="2295525"/>
          </a:xfrm>
        </p:spPr>
        <p:txBody>
          <a:bodyPr rtlCol="0" anchor="t"/>
          <a:lstStyle>
            <a:lvl1pPr marL="0" indent="0">
              <a:buFontTx/>
              <a:buNone/>
              <a:defRPr/>
            </a:lvl1pPr>
          </a:lstStyle>
          <a:p>
            <a:pPr lvl="0" rtl="0"/>
            <a:r>
              <a:rPr lang="es-ES" noProof="0" smtClean="0"/>
              <a:t>Editar el estilo de texto del patrón</a:t>
            </a:r>
          </a:p>
        </p:txBody>
      </p:sp>
      <p:sp>
        <p:nvSpPr>
          <p:cNvPr id="2" name="Marcador de fecha 1"/>
          <p:cNvSpPr>
            <a:spLocks noGrp="1"/>
          </p:cNvSpPr>
          <p:nvPr>
            <p:ph type="dt" sz="half" idx="10"/>
          </p:nvPr>
        </p:nvSpPr>
        <p:spPr/>
        <p:txBody>
          <a:bodyPr rtlCol="0"/>
          <a:lstStyle/>
          <a:p>
            <a:pPr rtl="0"/>
            <a:fld id="{69ACFCC2-0419-416D-885B-A2EAEEA7ED02}" type="datetime1">
              <a:rPr lang="es-ES" noProof="0" smtClean="0"/>
              <a:t>16/06/2021</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orma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a:p>
        </p:txBody>
      </p:sp>
      <p:sp>
        <p:nvSpPr>
          <p:cNvPr id="3" name="Marcador de posición de texto vertical 2"/>
          <p:cNvSpPr>
            <a:spLocks noGrp="1"/>
          </p:cNvSpPr>
          <p:nvPr>
            <p:ph type="body" orient="vert" idx="1"/>
          </p:nvPr>
        </p:nvSpPr>
        <p:spPr/>
        <p:txBody>
          <a:bodyPr vert="eaVert" rtlCol="0" anchor="t"/>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a:p>
        </p:txBody>
      </p:sp>
      <p:sp>
        <p:nvSpPr>
          <p:cNvPr id="4" name="Marcador de fecha 3"/>
          <p:cNvSpPr>
            <a:spLocks noGrp="1"/>
          </p:cNvSpPr>
          <p:nvPr>
            <p:ph type="dt" sz="half" idx="10"/>
          </p:nvPr>
        </p:nvSpPr>
        <p:spPr/>
        <p:txBody>
          <a:bodyPr rtlCol="0"/>
          <a:lstStyle/>
          <a:p>
            <a:pPr rtl="0"/>
            <a:fld id="{740D36F4-6B36-4A9C-9D22-8D85C4653EFA}" type="datetime1">
              <a:rPr lang="es-ES" noProof="0" smtClean="0"/>
              <a:t>16/06/2021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orma libre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183540" y="586171"/>
            <a:ext cx="2494791" cy="5134798"/>
          </a:xfrm>
        </p:spPr>
        <p:txBody>
          <a:bodyPr vert="eaVert" rtlCol="0"/>
          <a:lstStyle/>
          <a:p>
            <a:pPr rtl="0"/>
            <a:r>
              <a:rPr lang="es-ES" noProof="0" smtClean="0"/>
              <a:t>Haga clic para modificar el estilo de título del patrón</a:t>
            </a:r>
            <a:endParaRPr lang="es-ES" noProof="0"/>
          </a:p>
        </p:txBody>
      </p:sp>
      <p:sp>
        <p:nvSpPr>
          <p:cNvPr id="3" name="Marcador de posición de texto vertical 2"/>
          <p:cNvSpPr>
            <a:spLocks noGrp="1"/>
          </p:cNvSpPr>
          <p:nvPr>
            <p:ph type="body" orient="vert" idx="1"/>
          </p:nvPr>
        </p:nvSpPr>
        <p:spPr>
          <a:xfrm>
            <a:off x="810001" y="446089"/>
            <a:ext cx="6611540" cy="5414962"/>
          </a:xfrm>
        </p:spPr>
        <p:txBody>
          <a:bodyPr vert="eaVert" rtlCol="0" anchor="t"/>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a:p>
        </p:txBody>
      </p:sp>
      <p:sp>
        <p:nvSpPr>
          <p:cNvPr id="4" name="Marcador de fecha 3"/>
          <p:cNvSpPr>
            <a:spLocks noGrp="1"/>
          </p:cNvSpPr>
          <p:nvPr>
            <p:ph type="dt" sz="half" idx="10"/>
          </p:nvPr>
        </p:nvSpPr>
        <p:spPr/>
        <p:txBody>
          <a:bodyPr rtlCol="0"/>
          <a:lstStyle/>
          <a:p>
            <a:pPr rtl="0"/>
            <a:fld id="{7425758A-C8C5-4EE7-B3BB-606099411E63}" type="datetime1">
              <a:rPr lang="es-ES" noProof="0" smtClean="0"/>
              <a:t>16/06/2021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11" name="Forma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810000" y="447188"/>
            <a:ext cx="10571998" cy="970450"/>
          </a:xfrm>
        </p:spPr>
        <p:txBody>
          <a:bodyPr rtlCol="0"/>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p:nvPr>
        </p:nvSpPr>
        <p:spPr>
          <a:xfrm>
            <a:off x="818712" y="2222287"/>
            <a:ext cx="10554574" cy="3636511"/>
          </a:xfrm>
        </p:spPr>
        <p:txBody>
          <a:bodyPr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a:p>
        </p:txBody>
      </p:sp>
      <p:sp>
        <p:nvSpPr>
          <p:cNvPr id="4" name="Marcador de fecha 3"/>
          <p:cNvSpPr>
            <a:spLocks noGrp="1"/>
          </p:cNvSpPr>
          <p:nvPr>
            <p:ph type="dt" sz="half" idx="10"/>
          </p:nvPr>
        </p:nvSpPr>
        <p:spPr/>
        <p:txBody>
          <a:bodyPr rtlCol="0"/>
          <a:lstStyle/>
          <a:p>
            <a:pPr rtl="0"/>
            <a:fld id="{51F7ED2F-77EA-4BF0-8A5D-4C1282186239}" type="datetime1">
              <a:rPr lang="es-ES" noProof="0" smtClean="0"/>
              <a:t>16/06/2021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orma libre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810000" y="2951396"/>
            <a:ext cx="10561418" cy="1468800"/>
          </a:xfrm>
        </p:spPr>
        <p:txBody>
          <a:bodyPr rtlCol="0" anchor="b"/>
          <a:lstStyle>
            <a:lvl1pPr algn="r">
              <a:defRPr sz="4800" b="1" cap="none"/>
            </a:lvl1pPr>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p:nvPr>
        </p:nvSpPr>
        <p:spPr>
          <a:xfrm>
            <a:off x="810000" y="5281201"/>
            <a:ext cx="10561418" cy="433955"/>
          </a:xfrm>
        </p:spPr>
        <p:txBody>
          <a:bodyPr rtlCol="0"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smtClean="0"/>
              <a:t>Editar el estilo de texto del patrón</a:t>
            </a:r>
          </a:p>
        </p:txBody>
      </p:sp>
      <p:sp>
        <p:nvSpPr>
          <p:cNvPr id="4" name="Marcador de fecha 3"/>
          <p:cNvSpPr>
            <a:spLocks noGrp="1"/>
          </p:cNvSpPr>
          <p:nvPr>
            <p:ph type="dt" sz="half" idx="10"/>
          </p:nvPr>
        </p:nvSpPr>
        <p:spPr/>
        <p:txBody>
          <a:bodyPr rtlCol="0"/>
          <a:lstStyle/>
          <a:p>
            <a:pPr rtl="0"/>
            <a:fld id="{E703A189-E80D-4CD5-8802-362A765DEDCB}" type="datetime1">
              <a:rPr lang="es-ES" noProof="0" smtClean="0"/>
              <a:t>16/06/2021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orma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a:p>
        </p:txBody>
      </p:sp>
      <p:sp>
        <p:nvSpPr>
          <p:cNvPr id="3" name="Marcador de posición de contenido 2"/>
          <p:cNvSpPr>
            <a:spLocks noGrp="1"/>
          </p:cNvSpPr>
          <p:nvPr>
            <p:ph sz="half" idx="1"/>
          </p:nvPr>
        </p:nvSpPr>
        <p:spPr>
          <a:xfrm>
            <a:off x="818712" y="2222287"/>
            <a:ext cx="5185873" cy="3638763"/>
          </a:xfrm>
        </p:spPr>
        <p:txBody>
          <a:bodyPr rtlCol="0">
            <a:normAutofit/>
          </a:body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a:p>
        </p:txBody>
      </p:sp>
      <p:sp>
        <p:nvSpPr>
          <p:cNvPr id="4" name="Marcador de posición de contenido 3"/>
          <p:cNvSpPr>
            <a:spLocks noGrp="1"/>
          </p:cNvSpPr>
          <p:nvPr>
            <p:ph sz="half" idx="2"/>
          </p:nvPr>
        </p:nvSpPr>
        <p:spPr>
          <a:xfrm>
            <a:off x="6187415" y="2222287"/>
            <a:ext cx="5194583" cy="3638764"/>
          </a:xfrm>
        </p:spPr>
        <p:txBody>
          <a:bodyPr rtlCol="0">
            <a:normAutofit/>
          </a:body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a:p>
        </p:txBody>
      </p:sp>
      <p:sp>
        <p:nvSpPr>
          <p:cNvPr id="5" name="Marcador de fecha 4"/>
          <p:cNvSpPr>
            <a:spLocks noGrp="1"/>
          </p:cNvSpPr>
          <p:nvPr>
            <p:ph type="dt" sz="half" idx="10"/>
          </p:nvPr>
        </p:nvSpPr>
        <p:spPr/>
        <p:txBody>
          <a:bodyPr rtlCol="0"/>
          <a:lstStyle/>
          <a:p>
            <a:pPr rtl="0"/>
            <a:fld id="{FD879C1F-D93B-4238-AE2E-5DA9D44326F7}" type="datetime1">
              <a:rPr lang="es-ES" noProof="0" smtClean="0"/>
              <a:t>16/06/2021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orma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p:txBody>
          <a:bodyPr rtlCol="0"/>
          <a:lstStyle>
            <a:lvl1pPr>
              <a:defRPr/>
            </a:lvl1pPr>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p:nvPr>
        </p:nvSpPr>
        <p:spPr>
          <a:xfrm>
            <a:off x="814728" y="2174875"/>
            <a:ext cx="5189857" cy="576262"/>
          </a:xfrm>
        </p:spPr>
        <p:txBody>
          <a:bodyPr rtlCol="0"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smtClean="0"/>
              <a:t>Editar el estilo de texto del patrón</a:t>
            </a:r>
          </a:p>
        </p:txBody>
      </p:sp>
      <p:sp>
        <p:nvSpPr>
          <p:cNvPr id="4" name="Marcador de posición de contenido 3"/>
          <p:cNvSpPr>
            <a:spLocks noGrp="1"/>
          </p:cNvSpPr>
          <p:nvPr>
            <p:ph sz="half" idx="2"/>
          </p:nvPr>
        </p:nvSpPr>
        <p:spPr>
          <a:xfrm>
            <a:off x="814729" y="2751138"/>
            <a:ext cx="5189856" cy="3109913"/>
          </a:xfrm>
        </p:spPr>
        <p:txBody>
          <a:bodyPr rtlCol="0" anchor="t">
            <a:normAutofit/>
          </a:body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a:p>
        </p:txBody>
      </p:sp>
      <p:sp>
        <p:nvSpPr>
          <p:cNvPr id="5" name="Marcador de posición de texto 4"/>
          <p:cNvSpPr>
            <a:spLocks noGrp="1"/>
          </p:cNvSpPr>
          <p:nvPr>
            <p:ph type="body" sz="quarter" idx="3"/>
          </p:nvPr>
        </p:nvSpPr>
        <p:spPr>
          <a:xfrm>
            <a:off x="6187415" y="2174875"/>
            <a:ext cx="5194583" cy="576262"/>
          </a:xfrm>
        </p:spPr>
        <p:txBody>
          <a:bodyPr rtlCol="0"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smtClean="0"/>
              <a:t>Editar el estilo de texto del patrón</a:t>
            </a:r>
          </a:p>
        </p:txBody>
      </p:sp>
      <p:sp>
        <p:nvSpPr>
          <p:cNvPr id="6" name="Marcador de posición de contenido 5"/>
          <p:cNvSpPr>
            <a:spLocks noGrp="1"/>
          </p:cNvSpPr>
          <p:nvPr>
            <p:ph sz="quarter" idx="4"/>
          </p:nvPr>
        </p:nvSpPr>
        <p:spPr>
          <a:xfrm>
            <a:off x="6187415" y="2751138"/>
            <a:ext cx="5194583" cy="3109913"/>
          </a:xfrm>
        </p:spPr>
        <p:txBody>
          <a:bodyPr rtlCol="0" anchor="t">
            <a:normAutofit/>
          </a:body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a:p>
        </p:txBody>
      </p:sp>
      <p:sp>
        <p:nvSpPr>
          <p:cNvPr id="7" name="Marcador de fecha 6"/>
          <p:cNvSpPr>
            <a:spLocks noGrp="1"/>
          </p:cNvSpPr>
          <p:nvPr>
            <p:ph type="dt" sz="half" idx="10"/>
          </p:nvPr>
        </p:nvSpPr>
        <p:spPr/>
        <p:txBody>
          <a:bodyPr rtlCol="0"/>
          <a:lstStyle/>
          <a:p>
            <a:pPr rtl="0"/>
            <a:fld id="{92CCF7BC-E5BC-4D86-8037-D12A3C061FB1}" type="datetime1">
              <a:rPr lang="es-ES" noProof="0" smtClean="0"/>
              <a:t>16/06/2021</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orma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a:p>
        </p:txBody>
      </p:sp>
      <p:sp>
        <p:nvSpPr>
          <p:cNvPr id="3" name="Marcador de fecha 2"/>
          <p:cNvSpPr>
            <a:spLocks noGrp="1"/>
          </p:cNvSpPr>
          <p:nvPr>
            <p:ph type="dt" sz="half" idx="10"/>
          </p:nvPr>
        </p:nvSpPr>
        <p:spPr/>
        <p:txBody>
          <a:bodyPr rtlCol="0"/>
          <a:lstStyle/>
          <a:p>
            <a:pPr rtl="0"/>
            <a:fld id="{AB9E08FF-E805-45DB-AD7E-7CA7EE6583B9}" type="datetime1">
              <a:rPr lang="es-ES" noProof="0" smtClean="0"/>
              <a:t>16/06/2021</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B30E2E10-FFED-4DAD-8C07-8D72478C1D4C}" type="datetime1">
              <a:rPr lang="es-ES" noProof="0" smtClean="0"/>
              <a:t>16/06/2021</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orma libre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1073151" y="446088"/>
            <a:ext cx="3547533" cy="1618396"/>
          </a:xfrm>
        </p:spPr>
        <p:txBody>
          <a:bodyPr rtlCol="0" anchor="b"/>
          <a:lstStyle>
            <a:lvl1pPr algn="l">
              <a:defRPr sz="2000" b="1"/>
            </a:lvl1pPr>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p:nvPr>
        </p:nvSpPr>
        <p:spPr>
          <a:xfrm>
            <a:off x="4855633" y="446088"/>
            <a:ext cx="6252633" cy="5414963"/>
          </a:xfrm>
        </p:spPr>
        <p:txBody>
          <a:bodyPr rtlCol="0">
            <a:normAutofit/>
          </a:body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a:p>
        </p:txBody>
      </p:sp>
      <p:sp>
        <p:nvSpPr>
          <p:cNvPr id="4" name="Marcador de posición de texto 3"/>
          <p:cNvSpPr>
            <a:spLocks noGrp="1"/>
          </p:cNvSpPr>
          <p:nvPr>
            <p:ph type="body" sz="half" idx="2"/>
          </p:nvPr>
        </p:nvSpPr>
        <p:spPr>
          <a:xfrm>
            <a:off x="1073151" y="2260738"/>
            <a:ext cx="3547533" cy="3600311"/>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smtClean="0"/>
              <a:t>Editar el estilo de texto del patrón</a:t>
            </a:r>
          </a:p>
        </p:txBody>
      </p:sp>
      <p:sp>
        <p:nvSpPr>
          <p:cNvPr id="5" name="Marcador de fecha 4"/>
          <p:cNvSpPr>
            <a:spLocks noGrp="1"/>
          </p:cNvSpPr>
          <p:nvPr>
            <p:ph type="dt" sz="half" idx="10"/>
          </p:nvPr>
        </p:nvSpPr>
        <p:spPr/>
        <p:txBody>
          <a:bodyPr rtlCol="0"/>
          <a:lstStyle/>
          <a:p>
            <a:pPr rtl="0"/>
            <a:fld id="{4D4850B6-0DD6-4D73-B36C-13B402ABA24D}" type="datetime1">
              <a:rPr lang="es-ES" noProof="0" smtClean="0"/>
              <a:t>16/06/2021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814728" y="727522"/>
            <a:ext cx="4852988" cy="1617163"/>
          </a:xfrm>
        </p:spPr>
        <p:txBody>
          <a:bodyPr rtlCol="0" anchor="b">
            <a:normAutofit/>
          </a:bodyPr>
          <a:lstStyle>
            <a:lvl1pPr algn="l">
              <a:defRPr sz="2400" b="0"/>
            </a:lvl1pPr>
          </a:lstStyle>
          <a:p>
            <a:pPr rtl="0"/>
            <a:r>
              <a:rPr lang="es-ES" noProof="0" smtClean="0"/>
              <a:t>Haga clic para modificar el estilo de título del patrón</a:t>
            </a:r>
            <a:endParaRPr lang="es-ES" noProof="0"/>
          </a:p>
        </p:txBody>
      </p:sp>
      <p:sp>
        <p:nvSpPr>
          <p:cNvPr id="9" name="Marcador de posición de imagen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rtlCol="0" anchor="t" anchorCtr="0" compatLnSpc="1">
            <a:prstTxWarp prst="textNoShape">
              <a:avLst/>
            </a:prstTxWarp>
            <a:normAutofit/>
          </a:bodyPr>
          <a:lstStyle>
            <a:lvl1pPr algn="ctr">
              <a:buFontTx/>
              <a:buNone/>
              <a:defRPr sz="1400"/>
            </a:lvl1pPr>
          </a:lstStyle>
          <a:p>
            <a:pPr rtl="0"/>
            <a:r>
              <a:rPr lang="es-ES" noProof="0" smtClean="0"/>
              <a:t>Haga clic en el icono para agregar una imagen</a:t>
            </a:r>
            <a:endParaRPr lang="es-ES" noProof="0"/>
          </a:p>
        </p:txBody>
      </p:sp>
      <p:sp>
        <p:nvSpPr>
          <p:cNvPr id="4" name="Marcador de posición de texto 3"/>
          <p:cNvSpPr>
            <a:spLocks noGrp="1"/>
          </p:cNvSpPr>
          <p:nvPr>
            <p:ph type="body" sz="half" idx="2"/>
          </p:nvPr>
        </p:nvSpPr>
        <p:spPr>
          <a:xfrm>
            <a:off x="814728" y="2344684"/>
            <a:ext cx="4852988" cy="3516365"/>
          </a:xfrm>
        </p:spPr>
        <p:txBody>
          <a:bodyPr rtlCol="0"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smtClean="0"/>
              <a:t>Editar el estilo de texto del patrón</a:t>
            </a:r>
          </a:p>
        </p:txBody>
      </p:sp>
      <p:sp>
        <p:nvSpPr>
          <p:cNvPr id="5" name="Marcador de fecha 4"/>
          <p:cNvSpPr>
            <a:spLocks noGrp="1"/>
          </p:cNvSpPr>
          <p:nvPr>
            <p:ph type="dt" sz="half" idx="10"/>
          </p:nvPr>
        </p:nvSpPr>
        <p:spPr>
          <a:xfrm>
            <a:off x="3885810" y="6041362"/>
            <a:ext cx="976879" cy="365125"/>
          </a:xfrm>
        </p:spPr>
        <p:txBody>
          <a:bodyPr rtlCol="0"/>
          <a:lstStyle/>
          <a:p>
            <a:pPr rtl="0"/>
            <a:fld id="{5D593E6D-25B9-4EEE-8B79-EF83741D2895}" type="datetime1">
              <a:rPr lang="es-ES" noProof="0" smtClean="0"/>
              <a:t>16/06/2021</a:t>
            </a:fld>
            <a:endParaRPr lang="es-ES" noProof="0"/>
          </a:p>
        </p:txBody>
      </p:sp>
      <p:sp>
        <p:nvSpPr>
          <p:cNvPr id="6" name="Marcador de posición de pie de página 5"/>
          <p:cNvSpPr>
            <a:spLocks noGrp="1"/>
          </p:cNvSpPr>
          <p:nvPr>
            <p:ph type="ftr" sz="quarter" idx="11"/>
          </p:nvPr>
        </p:nvSpPr>
        <p:spPr>
          <a:xfrm>
            <a:off x="590396" y="6041362"/>
            <a:ext cx="3295413" cy="365125"/>
          </a:xfrm>
        </p:spPr>
        <p:txBody>
          <a:bodyPr rtlCol="0"/>
          <a:lstStyle/>
          <a:p>
            <a:pPr rtl="0"/>
            <a:endParaRPr lang="es-ES" noProof="0"/>
          </a:p>
        </p:txBody>
      </p:sp>
      <p:sp>
        <p:nvSpPr>
          <p:cNvPr id="7" name="Marcador de número de diapositiva 6"/>
          <p:cNvSpPr>
            <a:spLocks noGrp="1"/>
          </p:cNvSpPr>
          <p:nvPr>
            <p:ph type="sldNum" sz="quarter" idx="12"/>
          </p:nvPr>
        </p:nvSpPr>
        <p:spPr>
          <a:xfrm>
            <a:off x="4862689" y="5915888"/>
            <a:ext cx="1062155" cy="490599"/>
          </a:xfrm>
        </p:spPr>
        <p:txBody>
          <a:bodyPr rtlCol="0"/>
          <a:lstStyle/>
          <a:p>
            <a:pPr rtl="0"/>
            <a:fld id="{D57F1E4F-1CFF-5643-939E-217C01CDF565}" type="slidenum">
              <a:rPr lang="es-ES" noProof="0" smtClean="0"/>
              <a:pPr rtl="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pPr rtl="0"/>
            <a:endParaRPr lang="es-ES" noProof="0"/>
          </a:p>
        </p:txBody>
      </p:sp>
      <p:sp>
        <p:nvSpPr>
          <p:cNvPr id="4" name="Marcador de fecha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pPr rtl="0"/>
            <a:fld id="{F368BA19-B275-4784-BB69-7394404FD7AA}" type="datetime1">
              <a:rPr lang="es-ES" noProof="0" smtClean="0"/>
              <a:t>16/06/2021</a:t>
            </a:fld>
            <a:endParaRPr lang="es-ES" noProof="0" dirty="0"/>
          </a:p>
        </p:txBody>
      </p:sp>
      <p:sp>
        <p:nvSpPr>
          <p:cNvPr id="6" name="Marcador de posición de número de diapositiva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pPr rtl="0"/>
            <a:fld id="{D57F1E4F-1CFF-5643-939E-217C01CDF565}" type="slidenum">
              <a:rPr lang="es-ES" noProof="0" smtClean="0"/>
              <a:pPr rtl="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localhost:8080/apirest/api/filial/%7bidFilial%7d/oferta" TargetMode="External"/><Relationship Id="rId3" Type="http://schemas.openxmlformats.org/officeDocument/2006/relationships/image" Target="../media/image8.png"/><Relationship Id="rId7" Type="http://schemas.openxmlformats.org/officeDocument/2006/relationships/hyperlink" Target="http://localhost:8080/apirest/api/filial"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localhost:8080/apirest/api/usuario/%7bidUsuario%7d/reserva" TargetMode="External"/><Relationship Id="rId5" Type="http://schemas.openxmlformats.org/officeDocument/2006/relationships/hyperlink" Target="http://localhost:8080/apirest/api/usuario/%7bidUsuario%7d/pago" TargetMode="External"/><Relationship Id="rId4" Type="http://schemas.openxmlformats.org/officeDocument/2006/relationships/hyperlink" Target="http://localhost:8080/apirest/api/usuar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12839A1C-34CB-4C3C-8531-CA67525FDE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useBgFill="1">
        <p:nvSpPr>
          <p:cNvPr id="24" name="Forma libre: Forma 23">
            <a:extLst>
              <a:ext uri="{FF2B5EF4-FFF2-40B4-BE49-F238E27FC236}">
                <a16:creationId xmlns:a16="http://schemas.microsoft.com/office/drawing/2014/main" id="{FAC94EAF-F7F7-4727-AE69-A7036B4A51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ítulo 2">
            <a:extLst>
              <a:ext uri="{FF2B5EF4-FFF2-40B4-BE49-F238E27FC236}">
                <a16:creationId xmlns:a16="http://schemas.microsoft.com/office/drawing/2014/main" id="{F0FC7E44-4828-47E6-A083-C1E389988E20}"/>
              </a:ext>
            </a:extLst>
          </p:cNvPr>
          <p:cNvSpPr>
            <a:spLocks noGrp="1"/>
          </p:cNvSpPr>
          <p:nvPr>
            <p:ph type="subTitle" idx="1"/>
          </p:nvPr>
        </p:nvSpPr>
        <p:spPr>
          <a:xfrm>
            <a:off x="643466" y="2281574"/>
            <a:ext cx="3994015" cy="2294852"/>
          </a:xfrm>
          <a:effectLst/>
        </p:spPr>
        <p:txBody>
          <a:bodyPr rtlCol="0" anchor="ctr">
            <a:normAutofit/>
          </a:bodyPr>
          <a:lstStyle/>
          <a:p>
            <a:pPr algn="ctr" rtl="0"/>
            <a:r>
              <a:rPr lang="es-ES" sz="2800" dirty="0" smtClean="0"/>
              <a:t>Fernando Batista Villarrubia</a:t>
            </a:r>
            <a:endParaRPr lang="es-ES" sz="2800" dirty="0"/>
          </a:p>
        </p:txBody>
      </p:sp>
      <p:sp>
        <p:nvSpPr>
          <p:cNvPr id="2" name="Título 1">
            <a:extLst>
              <a:ext uri="{FF2B5EF4-FFF2-40B4-BE49-F238E27FC236}">
                <a16:creationId xmlns:a16="http://schemas.microsoft.com/office/drawing/2014/main" id="{B68617FD-A3DD-4B1B-A618-8B7F44A2DD42}"/>
              </a:ext>
            </a:extLst>
          </p:cNvPr>
          <p:cNvSpPr>
            <a:spLocks noGrp="1"/>
          </p:cNvSpPr>
          <p:nvPr>
            <p:ph type="ctrTitle"/>
          </p:nvPr>
        </p:nvSpPr>
        <p:spPr>
          <a:xfrm>
            <a:off x="5556552" y="1032918"/>
            <a:ext cx="6635447" cy="4792165"/>
          </a:xfrm>
          <a:effectLst/>
        </p:spPr>
        <p:txBody>
          <a:bodyPr rtlCol="0" anchor="ctr">
            <a:noAutofit/>
          </a:bodyPr>
          <a:lstStyle/>
          <a:p>
            <a:pPr algn="ctr"/>
            <a:r>
              <a:rPr lang="es-ES" sz="4000" dirty="0" smtClean="0"/>
              <a:t>Trabajo fin de grado</a:t>
            </a:r>
            <a:br>
              <a:rPr lang="es-ES" sz="4000" dirty="0" smtClean="0"/>
            </a:br>
            <a:r>
              <a:rPr lang="es-ES" sz="4000" dirty="0" smtClean="0"/>
              <a:t/>
            </a:r>
            <a:br>
              <a:rPr lang="es-ES" sz="4000" dirty="0" smtClean="0"/>
            </a:br>
            <a:r>
              <a:rPr lang="es-ES" sz="2800" dirty="0" smtClean="0"/>
              <a:t>Plataforma </a:t>
            </a:r>
            <a:r>
              <a:rPr lang="es-ES" sz="2800" dirty="0"/>
              <a:t>para el Alquiler de Coches a través de Tecnologías Web, </a:t>
            </a:r>
            <a:r>
              <a:rPr lang="es-ES" sz="2800" dirty="0" err="1"/>
              <a:t>On-Premise</a:t>
            </a:r>
            <a:r>
              <a:rPr lang="es-ES" sz="2800" dirty="0"/>
              <a:t> y Móvil: parte </a:t>
            </a:r>
            <a:r>
              <a:rPr lang="es-ES" sz="2800" dirty="0" smtClean="0"/>
              <a:t>Web</a:t>
            </a:r>
            <a:endParaRPr lang="es-ES" sz="2800" dirty="0"/>
          </a:p>
        </p:txBody>
      </p:sp>
    </p:spTree>
    <p:extLst>
      <p:ext uri="{BB962C8B-B14F-4D97-AF65-F5344CB8AC3E}">
        <p14:creationId xmlns:p14="http://schemas.microsoft.com/office/powerpoint/2010/main" val="4054774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Diseño: Base de datos</a:t>
            </a:r>
            <a:endParaRPr lang="es-ES" dirty="0"/>
          </a:p>
        </p:txBody>
      </p:sp>
      <p:sp>
        <p:nvSpPr>
          <p:cNvPr id="3" name="Marcador de contenido 2"/>
          <p:cNvSpPr>
            <a:spLocks noGrp="1"/>
          </p:cNvSpPr>
          <p:nvPr>
            <p:ph idx="1"/>
          </p:nvPr>
        </p:nvSpPr>
        <p:spPr>
          <a:xfrm>
            <a:off x="3981796" y="2222287"/>
            <a:ext cx="7597833" cy="4436208"/>
          </a:xfrm>
        </p:spPr>
        <p:txBody>
          <a:bodyPr anchor="t" anchorCtr="0">
            <a:normAutofit lnSpcReduction="10000"/>
          </a:bodyPr>
          <a:lstStyle/>
          <a:p>
            <a:pPr marL="0" indent="0">
              <a:buNone/>
            </a:pPr>
            <a:r>
              <a:rPr lang="es-ES" dirty="0" smtClean="0"/>
              <a:t>En esta, se guardan todos los datos relevantes para el correcto funcionamiento de la aplicación web, así como también para el correcto funcionamiento de la aplicación de escritorio, explicada en la presentación de mi </a:t>
            </a:r>
            <a:r>
              <a:rPr lang="es-ES" dirty="0" smtClean="0"/>
              <a:t>compañero, Ricardo López Crespo.</a:t>
            </a:r>
            <a:endParaRPr lang="es-ES" dirty="0" smtClean="0"/>
          </a:p>
          <a:p>
            <a:pPr marL="0" indent="0">
              <a:buNone/>
            </a:pPr>
            <a:r>
              <a:rPr lang="es-ES" dirty="0" smtClean="0"/>
              <a:t>La organización en tablas se distribuye de la siguiente manera:</a:t>
            </a:r>
          </a:p>
          <a:p>
            <a:r>
              <a:rPr lang="es-ES" dirty="0" smtClean="0"/>
              <a:t>Usuario</a:t>
            </a:r>
          </a:p>
          <a:p>
            <a:r>
              <a:rPr lang="es-ES" dirty="0" smtClean="0"/>
              <a:t>Reserva</a:t>
            </a:r>
          </a:p>
          <a:p>
            <a:r>
              <a:rPr lang="es-ES" dirty="0" smtClean="0"/>
              <a:t>Pago</a:t>
            </a:r>
          </a:p>
          <a:p>
            <a:r>
              <a:rPr lang="es-ES" dirty="0" err="1" smtClean="0"/>
              <a:t>CocheOfertado</a:t>
            </a:r>
            <a:endParaRPr lang="es-ES" dirty="0" smtClean="0"/>
          </a:p>
          <a:p>
            <a:r>
              <a:rPr lang="es-ES" dirty="0" smtClean="0"/>
              <a:t>Disponibilidad</a:t>
            </a:r>
          </a:p>
          <a:p>
            <a:r>
              <a:rPr lang="es-ES" dirty="0" smtClean="0"/>
              <a:t>Trabajadores</a:t>
            </a:r>
          </a:p>
          <a:p>
            <a:r>
              <a:rPr lang="es-ES" dirty="0" smtClean="0"/>
              <a:t>Filial</a:t>
            </a:r>
            <a:endParaRPr lang="es-ES" dirty="0"/>
          </a:p>
          <a:p>
            <a:endParaRPr lang="es-ES" dirty="0"/>
          </a:p>
        </p:txBody>
      </p:sp>
      <p:pic>
        <p:nvPicPr>
          <p:cNvPr id="4" name="Imagen 3"/>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10000" y="2299509"/>
            <a:ext cx="2857500" cy="2857500"/>
          </a:xfrm>
          <a:prstGeom prst="rect">
            <a:avLst/>
          </a:prstGeom>
        </p:spPr>
      </p:pic>
    </p:spTree>
    <p:extLst>
      <p:ext uri="{BB962C8B-B14F-4D97-AF65-F5344CB8AC3E}">
        <p14:creationId xmlns:p14="http://schemas.microsoft.com/office/powerpoint/2010/main" val="13521162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73151" y="446087"/>
            <a:ext cx="3547533" cy="1673657"/>
          </a:xfrm>
        </p:spPr>
        <p:txBody>
          <a:bodyPr/>
          <a:lstStyle/>
          <a:p>
            <a:r>
              <a:rPr lang="es-ES" sz="3600" dirty="0" smtClean="0"/>
              <a:t>Índice </a:t>
            </a:r>
            <a:endParaRPr lang="es-ES" sz="3600" dirty="0"/>
          </a:p>
        </p:txBody>
      </p:sp>
      <p:pic>
        <p:nvPicPr>
          <p:cNvPr id="8" name="Imagen 7" descr="Imagen que contiene electrónica, tabla, computadora, hecho de madera&#10;&#10;Descripción generada automáticamente">
            <a:extLst>
              <a:ext uri="{FF2B5EF4-FFF2-40B4-BE49-F238E27FC236}">
                <a16:creationId xmlns:a16="http://schemas.microsoft.com/office/drawing/2014/main" id="{71795DAA-E726-4040-8F80-8A8100362CA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5259" r="6727"/>
          <a:stretch/>
        </p:blipFill>
        <p:spPr>
          <a:xfrm>
            <a:off x="5184530" y="446087"/>
            <a:ext cx="6553041" cy="5938087"/>
          </a:xfrm>
          <a:prstGeom prst="rect">
            <a:avLst/>
          </a:prstGeom>
          <a:scene3d>
            <a:camera prst="orthographicFront">
              <a:rot lat="0" lon="0" rev="0"/>
            </a:camera>
            <a:lightRig rig="threePt" dir="t"/>
          </a:scene3d>
        </p:spPr>
      </p:pic>
      <p:sp>
        <p:nvSpPr>
          <p:cNvPr id="6" name="Marcador de texto 5"/>
          <p:cNvSpPr>
            <a:spLocks noGrp="1"/>
          </p:cNvSpPr>
          <p:nvPr>
            <p:ph type="body" sz="half" idx="2"/>
          </p:nvPr>
        </p:nvSpPr>
        <p:spPr/>
        <p:txBody>
          <a:bodyPr/>
          <a:lstStyle/>
          <a:p>
            <a:pPr marL="457200" indent="-457200">
              <a:buSzPct val="120000"/>
              <a:buFont typeface="+mj-lt"/>
              <a:buAutoNum type="arabicPeriod"/>
            </a:pPr>
            <a:r>
              <a:rPr lang="es-ES" sz="2000" dirty="0" smtClean="0"/>
              <a:t>Introducción</a:t>
            </a:r>
          </a:p>
          <a:p>
            <a:pPr marL="457200" indent="-457200">
              <a:buSzPct val="120000"/>
              <a:buFont typeface="+mj-lt"/>
              <a:buAutoNum type="arabicPeriod"/>
            </a:pPr>
            <a:r>
              <a:rPr lang="es-ES" sz="2000" dirty="0"/>
              <a:t>Estado del </a:t>
            </a:r>
            <a:r>
              <a:rPr lang="es-ES" sz="2000" dirty="0" smtClean="0"/>
              <a:t>arte</a:t>
            </a:r>
            <a:endParaRPr lang="es-ES" sz="2000" dirty="0"/>
          </a:p>
          <a:p>
            <a:pPr marL="457200" indent="-457200">
              <a:buSzPct val="120000"/>
              <a:buFont typeface="+mj-lt"/>
              <a:buAutoNum type="arabicPeriod"/>
            </a:pPr>
            <a:r>
              <a:rPr lang="es-ES" sz="2000" dirty="0"/>
              <a:t>Diseño</a:t>
            </a:r>
          </a:p>
          <a:p>
            <a:pPr marL="457200" indent="-457200">
              <a:buSzPct val="120000"/>
              <a:buFont typeface="+mj-lt"/>
              <a:buAutoNum type="arabicPeriod"/>
            </a:pPr>
            <a:r>
              <a:rPr lang="es-ES" sz="2400" b="1" dirty="0"/>
              <a:t>Implementación</a:t>
            </a:r>
          </a:p>
          <a:p>
            <a:pPr marL="457200" indent="-457200">
              <a:buSzPct val="120000"/>
              <a:buFont typeface="+mj-lt"/>
              <a:buAutoNum type="arabicPeriod"/>
            </a:pPr>
            <a:r>
              <a:rPr lang="es-ES" sz="2000" dirty="0" smtClean="0"/>
              <a:t>Demostración</a:t>
            </a:r>
          </a:p>
          <a:p>
            <a:pPr marL="457200" indent="-457200">
              <a:buSzPct val="120000"/>
              <a:buFont typeface="+mj-lt"/>
              <a:buAutoNum type="arabicPeriod"/>
            </a:pPr>
            <a:r>
              <a:rPr lang="es-ES" sz="2000" dirty="0" smtClean="0"/>
              <a:t>Líneas futuras</a:t>
            </a:r>
            <a:endParaRPr lang="es-ES" sz="2000" dirty="0"/>
          </a:p>
          <a:p>
            <a:pPr marL="457200" indent="-457200">
              <a:buSzPct val="120000"/>
              <a:buFont typeface="+mj-lt"/>
              <a:buAutoNum type="arabicPeriod"/>
            </a:pPr>
            <a:r>
              <a:rPr lang="es-ES" sz="2000" dirty="0"/>
              <a:t>Conclusión</a:t>
            </a:r>
          </a:p>
          <a:p>
            <a:endParaRPr lang="es-ES" dirty="0"/>
          </a:p>
        </p:txBody>
      </p:sp>
      <p:sp>
        <p:nvSpPr>
          <p:cNvPr id="7" name="Rectángulo 6">
            <a:extLst>
              <a:ext uri="{FF2B5EF4-FFF2-40B4-BE49-F238E27FC236}">
                <a16:creationId xmlns:a16="http://schemas.microsoft.com/office/drawing/2014/main" id="{1522732C-8413-459C-A1E4-37B568EB5305}"/>
              </a:ext>
            </a:extLst>
          </p:cNvPr>
          <p:cNvSpPr/>
          <p:nvPr/>
        </p:nvSpPr>
        <p:spPr>
          <a:xfrm>
            <a:off x="5184530" y="446087"/>
            <a:ext cx="6627855" cy="5938086"/>
          </a:xfrm>
          <a:prstGeom prst="rect">
            <a:avLst/>
          </a:prstGeom>
          <a:gradFill flip="none" rotWithShape="1">
            <a:gsLst>
              <a:gs pos="26000">
                <a:srgbClr val="757575">
                  <a:alpha val="75000"/>
                </a:srgbClr>
              </a:gs>
              <a:gs pos="0">
                <a:srgbClr val="1D1D1D">
                  <a:tint val="66000"/>
                  <a:satMod val="160000"/>
                  <a:alpha val="50000"/>
                </a:srgbClr>
              </a:gs>
              <a:gs pos="63000">
                <a:schemeClr val="tx2">
                  <a:lumMod val="75000"/>
                  <a:alpha val="90000"/>
                </a:schemeClr>
              </a:gs>
              <a:gs pos="100000">
                <a:srgbClr val="2121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lnSpc>
                <a:spcPct val="150000"/>
              </a:lnSpc>
            </a:pPr>
            <a:endParaRPr lang="es-ES"/>
          </a:p>
        </p:txBody>
      </p:sp>
    </p:spTree>
    <p:extLst>
      <p:ext uri="{BB962C8B-B14F-4D97-AF65-F5344CB8AC3E}">
        <p14:creationId xmlns:p14="http://schemas.microsoft.com/office/powerpoint/2010/main" val="42459089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Implementación: Pagina web</a:t>
            </a:r>
            <a:endParaRPr lang="es-ES" dirty="0"/>
          </a:p>
        </p:txBody>
      </p:sp>
      <p:sp>
        <p:nvSpPr>
          <p:cNvPr id="6" name="Marcador de contenido 5"/>
          <p:cNvSpPr>
            <a:spLocks noGrp="1"/>
          </p:cNvSpPr>
          <p:nvPr>
            <p:ph idx="1"/>
          </p:nvPr>
        </p:nvSpPr>
        <p:spPr>
          <a:xfrm>
            <a:off x="810000" y="2203625"/>
            <a:ext cx="1887166" cy="558235"/>
          </a:xfrm>
        </p:spPr>
        <p:txBody>
          <a:bodyPr/>
          <a:lstStyle/>
          <a:p>
            <a:r>
              <a:rPr lang="es-ES" dirty="0" smtClean="0"/>
              <a:t>Lenguajes:</a:t>
            </a:r>
            <a:endParaRPr lang="es-ES" dirty="0"/>
          </a:p>
        </p:txBody>
      </p:sp>
      <p:pic>
        <p:nvPicPr>
          <p:cNvPr id="8" name="Picture 4" descr="Css3 , Png Download - Css Icon, Transparent Png - kindpng">
            <a:extLst>
              <a:ext uri="{FF2B5EF4-FFF2-40B4-BE49-F238E27FC236}">
                <a16:creationId xmlns:a16="http://schemas.microsoft.com/office/drawing/2014/main" id="{FFD49E99-7803-4B16-BC02-FB22CE600DF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791" b="93209" l="10000" r="90000">
                        <a14:foregroundMark x1="26163" y1="15991" x2="26163" y2="15991"/>
                        <a14:foregroundMark x1="23256" y1="6791" x2="23256" y2="6791"/>
                        <a14:foregroundMark x1="33837" y1="29682" x2="33837" y2="29682"/>
                        <a14:foregroundMark x1="27791" y1="19496" x2="27791" y2="19496"/>
                        <a14:foregroundMark x1="43953" y1="12267" x2="43953" y2="12267"/>
                        <a14:foregroundMark x1="38605" y1="15005" x2="38605" y2="15005"/>
                        <a14:foregroundMark x1="23837" y1="13472" x2="23837" y2="13472"/>
                        <a14:foregroundMark x1="19070" y1="19277" x2="19070" y2="19277"/>
                        <a14:foregroundMark x1="19884" y1="36473" x2="19884" y2="36473"/>
                        <a14:foregroundMark x1="20698" y1="45893" x2="20698" y2="45893"/>
                        <a14:foregroundMark x1="41860" y1="37130" x2="41860" y2="37130"/>
                        <a14:foregroundMark x1="35465" y1="49836" x2="35465" y2="49836"/>
                        <a14:foregroundMark x1="34186" y1="45893" x2="34186" y2="45893"/>
                        <a14:foregroundMark x1="38372" y1="42935" x2="38372" y2="42935"/>
                        <a14:foregroundMark x1="40000" y1="41950" x2="50233" y2="45345"/>
                        <a14:foregroundMark x1="63256" y1="46659" x2="63256" y2="46659"/>
                        <a14:foregroundMark x1="60581" y1="46878" x2="60581" y2="46878"/>
                        <a14:foregroundMark x1="53488" y1="46878" x2="52674" y2="46878"/>
                        <a14:foregroundMark x1="38140" y1="44359" x2="38140" y2="44359"/>
                        <a14:foregroundMark x1="35233" y1="43373" x2="35233" y2="43373"/>
                        <a14:foregroundMark x1="34419" y1="42169" x2="34419" y2="42169"/>
                        <a14:foregroundMark x1="38372" y1="13034" x2="25233" y2="55203"/>
                        <a14:foregroundMark x1="25233" y1="55203" x2="37558" y2="32640"/>
                        <a14:foregroundMark x1="37558" y1="32640" x2="33721" y2="55860"/>
                        <a14:foregroundMark x1="33721" y1="55860" x2="37093" y2="44140"/>
                        <a14:foregroundMark x1="31977" y1="11062" x2="13605" y2="38883"/>
                        <a14:foregroundMark x1="13605" y1="38883" x2="31860" y2="42497"/>
                        <a14:foregroundMark x1="31860" y1="42497" x2="44186" y2="33735"/>
                        <a14:foregroundMark x1="44186" y1="33735" x2="51628" y2="17963"/>
                        <a14:foregroundMark x1="43721" y1="13034" x2="52442" y2="73494"/>
                        <a14:foregroundMark x1="52442" y1="73494" x2="48837" y2="53341"/>
                        <a14:foregroundMark x1="48837" y1="53341" x2="64070" y2="23987"/>
                        <a14:foregroundMark x1="64070" y1="23987" x2="53953" y2="61555"/>
                        <a14:foregroundMark x1="77209" y1="16977" x2="59884" y2="76999"/>
                        <a14:foregroundMark x1="59884" y1="76999" x2="74186" y2="32311"/>
                        <a14:foregroundMark x1="74186" y1="32311" x2="49186" y2="59365"/>
                        <a14:foregroundMark x1="16977" y1="11720" x2="25814" y2="79189"/>
                        <a14:foregroundMark x1="25814" y1="79189" x2="39419" y2="86199"/>
                        <a14:foregroundMark x1="39419" y1="86199" x2="56047" y2="87295"/>
                        <a14:foregroundMark x1="56047" y1="87295" x2="69070" y2="86966"/>
                        <a14:foregroundMark x1="27558" y1="54874" x2="58953" y2="76561"/>
                        <a14:foregroundMark x1="48721" y1="77766" x2="24651" y2="65060"/>
                        <a14:foregroundMark x1="40465" y1="90690" x2="55000" y2="93209"/>
                        <a14:foregroundMark x1="55000" y1="93209" x2="60116" y2="91785"/>
                        <a14:foregroundMark x1="78837" y1="24425" x2="59535" y2="28258"/>
                        <a14:foregroundMark x1="59535" y1="28258" x2="24884" y2="26506"/>
                        <a14:foregroundMark x1="24884" y1="26506" x2="21163" y2="27163"/>
                        <a14:foregroundMark x1="76744" y1="60570" x2="58721" y2="62103"/>
                        <a14:foregroundMark x1="75116" y1="67579" x2="57442" y2="68784"/>
                      </a14:backgroundRemoval>
                    </a14:imgEffect>
                  </a14:imgLayer>
                </a14:imgProps>
              </a:ext>
              <a:ext uri="{28A0092B-C50C-407E-A947-70E740481C1C}">
                <a14:useLocalDpi xmlns:a14="http://schemas.microsoft.com/office/drawing/2010/main" val="0"/>
              </a:ext>
            </a:extLst>
          </a:blip>
          <a:srcRect l="6321" t="3354" r="6584" b="2994"/>
          <a:stretch/>
        </p:blipFill>
        <p:spPr bwMode="auto">
          <a:xfrm>
            <a:off x="1847508" y="3043625"/>
            <a:ext cx="849658" cy="103644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8A472BB3-095A-419C-BC49-4B9BCA5A578F}"/>
              </a:ext>
            </a:extLst>
          </p:cNvPr>
          <p:cNvSpPr txBox="1"/>
          <p:nvPr/>
        </p:nvSpPr>
        <p:spPr>
          <a:xfrm>
            <a:off x="2011789" y="4084358"/>
            <a:ext cx="521096" cy="332514"/>
          </a:xfrm>
          <a:prstGeom prst="rect">
            <a:avLst/>
          </a:prstGeom>
          <a:noFill/>
        </p:spPr>
        <p:txBody>
          <a:bodyPr wrap="none" rtlCol="0">
            <a:spAutoFit/>
          </a:bodyPr>
          <a:lstStyle/>
          <a:p>
            <a:r>
              <a:rPr lang="es-ES" sz="1400" dirty="0">
                <a:latin typeface="Arial Nova Cond Light" panose="020B0306020202020204" pitchFamily="34" charset="0"/>
              </a:rPr>
              <a:t>CSS</a:t>
            </a:r>
            <a:endParaRPr lang="es-ES" sz="2000" dirty="0">
              <a:latin typeface="Arial Nova Cond Light" panose="020B0306020202020204" pitchFamily="34" charset="0"/>
            </a:endParaRPr>
          </a:p>
        </p:txBody>
      </p:sp>
      <p:pic>
        <p:nvPicPr>
          <p:cNvPr id="11" name="Picture 2" descr="Valeria Berrocal E">
            <a:extLst>
              <a:ext uri="{FF2B5EF4-FFF2-40B4-BE49-F238E27FC236}">
                <a16:creationId xmlns:a16="http://schemas.microsoft.com/office/drawing/2014/main" id="{6AC6EE54-C4BB-4814-9F56-AFC09F75B0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6" r="7074" b="1027"/>
          <a:stretch/>
        </p:blipFill>
        <p:spPr bwMode="auto">
          <a:xfrm>
            <a:off x="1210157" y="4416872"/>
            <a:ext cx="860395" cy="1045677"/>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AF3C5DAB-1259-4F43-9327-EA4201254274}"/>
              </a:ext>
            </a:extLst>
          </p:cNvPr>
          <p:cNvSpPr txBox="1"/>
          <p:nvPr/>
        </p:nvSpPr>
        <p:spPr>
          <a:xfrm>
            <a:off x="1204176" y="5473798"/>
            <a:ext cx="872355" cy="307777"/>
          </a:xfrm>
          <a:prstGeom prst="rect">
            <a:avLst/>
          </a:prstGeom>
          <a:noFill/>
        </p:spPr>
        <p:txBody>
          <a:bodyPr wrap="none" rtlCol="0">
            <a:spAutoFit/>
          </a:bodyPr>
          <a:lstStyle/>
          <a:p>
            <a:r>
              <a:rPr lang="es-ES" sz="1400" dirty="0">
                <a:latin typeface="Arial Nova Cond Light" panose="020B0306020202020204" pitchFamily="34" charset="0"/>
              </a:rPr>
              <a:t>JavaScript</a:t>
            </a:r>
            <a:endParaRPr lang="es-ES" sz="2000" dirty="0">
              <a:latin typeface="Arial Nova Cond Light" panose="020B0306020202020204" pitchFamily="34" charset="0"/>
            </a:endParaRPr>
          </a:p>
        </p:txBody>
      </p:sp>
      <p:pic>
        <p:nvPicPr>
          <p:cNvPr id="14" name="Picture 6">
            <a:extLst>
              <a:ext uri="{FF2B5EF4-FFF2-40B4-BE49-F238E27FC236}">
                <a16:creationId xmlns:a16="http://schemas.microsoft.com/office/drawing/2014/main" id="{9C4B0535-2C82-43E3-BCC6-565269254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53" y="3043626"/>
            <a:ext cx="924637" cy="1028808"/>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25BDD9DA-CC3A-49E8-B214-4067A27E5CB8}"/>
              </a:ext>
            </a:extLst>
          </p:cNvPr>
          <p:cNvSpPr txBox="1"/>
          <p:nvPr/>
        </p:nvSpPr>
        <p:spPr>
          <a:xfrm>
            <a:off x="768440" y="4080071"/>
            <a:ext cx="580261" cy="307777"/>
          </a:xfrm>
          <a:prstGeom prst="rect">
            <a:avLst/>
          </a:prstGeom>
          <a:noFill/>
        </p:spPr>
        <p:txBody>
          <a:bodyPr wrap="square" rtlCol="0">
            <a:spAutoFit/>
          </a:bodyPr>
          <a:lstStyle/>
          <a:p>
            <a:r>
              <a:rPr lang="es-ES" sz="1400" dirty="0">
                <a:latin typeface="Arial Nova Cond Light" panose="020B0306020202020204" pitchFamily="34" charset="0"/>
              </a:rPr>
              <a:t>HTML</a:t>
            </a:r>
            <a:endParaRPr lang="es-ES" sz="2000" dirty="0">
              <a:latin typeface="Arial Nova Cond Light" panose="020B0306020202020204" pitchFamily="34" charset="0"/>
            </a:endParaRPr>
          </a:p>
        </p:txBody>
      </p:sp>
      <p:sp>
        <p:nvSpPr>
          <p:cNvPr id="16" name="Marcador de contenido 5"/>
          <p:cNvSpPr txBox="1">
            <a:spLocks/>
          </p:cNvSpPr>
          <p:nvPr/>
        </p:nvSpPr>
        <p:spPr>
          <a:xfrm>
            <a:off x="3289246" y="2203625"/>
            <a:ext cx="2023396" cy="558235"/>
          </a:xfrm>
          <a:prstGeom prst="rect">
            <a:avLst/>
          </a:prstGeom>
          <a:effectLst>
            <a:outerShdw blurRad="50800" dir="14400000">
              <a:srgbClr val="000000">
                <a:alpha val="40000"/>
              </a:srgbClr>
            </a:outerShdw>
          </a:effectLst>
        </p:spPr>
        <p:txBody>
          <a:bodyPr vert="horz" lIns="91440" tIns="45720" rIns="91440" bIns="45720" rtlCol="0" anchor="ctr">
            <a:normAutofit fontScale="925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s-ES" dirty="0" smtClean="0"/>
              <a:t>Herramientas:</a:t>
            </a:r>
            <a:endParaRPr lang="es-ES" dirty="0"/>
          </a:p>
        </p:txBody>
      </p:sp>
      <p:sp>
        <p:nvSpPr>
          <p:cNvPr id="20" name="Marcador de contenido 5"/>
          <p:cNvSpPr txBox="1">
            <a:spLocks/>
          </p:cNvSpPr>
          <p:nvPr/>
        </p:nvSpPr>
        <p:spPr>
          <a:xfrm>
            <a:off x="6184328" y="2203625"/>
            <a:ext cx="4885198" cy="4380055"/>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s-ES" dirty="0" smtClean="0"/>
              <a:t>Problemas encontrados:</a:t>
            </a:r>
          </a:p>
          <a:p>
            <a:pPr marL="0" indent="0">
              <a:buNone/>
            </a:pPr>
            <a:r>
              <a:rPr lang="es-ES" dirty="0" smtClean="0"/>
              <a:t>La programación </a:t>
            </a:r>
            <a:r>
              <a:rPr lang="es-ES" dirty="0" smtClean="0"/>
              <a:t>fue lenta debido a mis escasos conocimientos en esta materia, ya que nunca antes había estudiado estos lenguajes hasta ahora.</a:t>
            </a:r>
            <a:endParaRPr lang="es-ES" dirty="0"/>
          </a:p>
        </p:txBody>
      </p:sp>
      <p:pic>
        <p:nvPicPr>
          <p:cNvPr id="26" name="Imagen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8692" y="3043624"/>
            <a:ext cx="944110" cy="944110"/>
          </a:xfrm>
          <a:prstGeom prst="rect">
            <a:avLst/>
          </a:prstGeom>
        </p:spPr>
      </p:pic>
      <p:sp>
        <p:nvSpPr>
          <p:cNvPr id="27" name="CuadroTexto 26"/>
          <p:cNvSpPr txBox="1"/>
          <p:nvPr/>
        </p:nvSpPr>
        <p:spPr>
          <a:xfrm>
            <a:off x="3497783" y="4183677"/>
            <a:ext cx="1821332" cy="307777"/>
          </a:xfrm>
          <a:prstGeom prst="rect">
            <a:avLst/>
          </a:prstGeom>
          <a:noFill/>
        </p:spPr>
        <p:txBody>
          <a:bodyPr wrap="none" rtlCol="0">
            <a:spAutoFit/>
          </a:bodyPr>
          <a:lstStyle/>
          <a:p>
            <a:r>
              <a:rPr lang="es-ES" sz="1400" dirty="0" smtClean="0"/>
              <a:t>Visual Studio </a:t>
            </a:r>
            <a:r>
              <a:rPr lang="es-ES" sz="1400" dirty="0" err="1" smtClean="0"/>
              <a:t>Code</a:t>
            </a:r>
            <a:endParaRPr lang="es-ES" sz="1400" dirty="0"/>
          </a:p>
        </p:txBody>
      </p:sp>
    </p:spTree>
    <p:extLst>
      <p:ext uri="{BB962C8B-B14F-4D97-AF65-F5344CB8AC3E}">
        <p14:creationId xmlns:p14="http://schemas.microsoft.com/office/powerpoint/2010/main" val="2040178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Implementación: </a:t>
            </a:r>
            <a:r>
              <a:rPr lang="es-ES" dirty="0" smtClean="0"/>
              <a:t>Servidor proxy</a:t>
            </a:r>
            <a:endParaRPr lang="es-ES" dirty="0"/>
          </a:p>
        </p:txBody>
      </p:sp>
      <p:sp>
        <p:nvSpPr>
          <p:cNvPr id="6" name="Marcador de contenido 5"/>
          <p:cNvSpPr>
            <a:spLocks noGrp="1"/>
          </p:cNvSpPr>
          <p:nvPr>
            <p:ph idx="1"/>
          </p:nvPr>
        </p:nvSpPr>
        <p:spPr>
          <a:xfrm>
            <a:off x="810000" y="2203625"/>
            <a:ext cx="1887166" cy="558235"/>
          </a:xfrm>
        </p:spPr>
        <p:txBody>
          <a:bodyPr/>
          <a:lstStyle/>
          <a:p>
            <a:r>
              <a:rPr lang="es-ES" dirty="0" smtClean="0"/>
              <a:t>Lenguajes:</a:t>
            </a:r>
            <a:endParaRPr lang="es-ES" dirty="0"/>
          </a:p>
        </p:txBody>
      </p:sp>
      <p:sp>
        <p:nvSpPr>
          <p:cNvPr id="7" name="Marcador de contenido 5"/>
          <p:cNvSpPr txBox="1">
            <a:spLocks/>
          </p:cNvSpPr>
          <p:nvPr/>
        </p:nvSpPr>
        <p:spPr>
          <a:xfrm>
            <a:off x="3289246" y="2203625"/>
            <a:ext cx="2023396" cy="558235"/>
          </a:xfrm>
          <a:prstGeom prst="rect">
            <a:avLst/>
          </a:prstGeom>
          <a:effectLst>
            <a:outerShdw blurRad="50800" dir="14400000">
              <a:srgbClr val="000000">
                <a:alpha val="40000"/>
              </a:srgbClr>
            </a:outerShdw>
          </a:effectLst>
        </p:spPr>
        <p:txBody>
          <a:bodyPr vert="horz" lIns="91440" tIns="45720" rIns="91440" bIns="45720" rtlCol="0" anchor="ctr">
            <a:normAutofit fontScale="925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s-ES" dirty="0" smtClean="0"/>
              <a:t>Herramientas:</a:t>
            </a:r>
            <a:endParaRPr lang="es-ES" dirty="0"/>
          </a:p>
        </p:txBody>
      </p:sp>
      <p:pic>
        <p:nvPicPr>
          <p:cNvPr id="9" name="Picture 2" descr="Valeria Berrocal E">
            <a:extLst>
              <a:ext uri="{FF2B5EF4-FFF2-40B4-BE49-F238E27FC236}">
                <a16:creationId xmlns:a16="http://schemas.microsoft.com/office/drawing/2014/main" id="{6AC6EE54-C4BB-4814-9F56-AFC09F75B0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96" r="7074" b="1027"/>
          <a:stretch/>
        </p:blipFill>
        <p:spPr bwMode="auto">
          <a:xfrm>
            <a:off x="1323386" y="3043624"/>
            <a:ext cx="860395" cy="104567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AF3C5DAB-1259-4F43-9327-EA4201254274}"/>
              </a:ext>
            </a:extLst>
          </p:cNvPr>
          <p:cNvSpPr txBox="1"/>
          <p:nvPr/>
        </p:nvSpPr>
        <p:spPr>
          <a:xfrm>
            <a:off x="1317405" y="4100550"/>
            <a:ext cx="872355" cy="307777"/>
          </a:xfrm>
          <a:prstGeom prst="rect">
            <a:avLst/>
          </a:prstGeom>
          <a:noFill/>
        </p:spPr>
        <p:txBody>
          <a:bodyPr wrap="none" rtlCol="0">
            <a:spAutoFit/>
          </a:bodyPr>
          <a:lstStyle/>
          <a:p>
            <a:r>
              <a:rPr lang="es-ES" sz="1400" dirty="0">
                <a:latin typeface="Arial Nova Cond Light" panose="020B0306020202020204" pitchFamily="34" charset="0"/>
              </a:rPr>
              <a:t>JavaScript</a:t>
            </a:r>
            <a:endParaRPr lang="es-ES" sz="2000" dirty="0">
              <a:latin typeface="Arial Nova Cond Light" panose="020B0306020202020204" pitchFamily="34" charset="0"/>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692" y="3043624"/>
            <a:ext cx="944110" cy="944110"/>
          </a:xfrm>
          <a:prstGeom prst="rect">
            <a:avLst/>
          </a:prstGeom>
        </p:spPr>
      </p:pic>
      <p:sp>
        <p:nvSpPr>
          <p:cNvPr id="12" name="CuadroTexto 11"/>
          <p:cNvSpPr txBox="1"/>
          <p:nvPr/>
        </p:nvSpPr>
        <p:spPr>
          <a:xfrm>
            <a:off x="3497783" y="4183677"/>
            <a:ext cx="1821332" cy="307777"/>
          </a:xfrm>
          <a:prstGeom prst="rect">
            <a:avLst/>
          </a:prstGeom>
          <a:noFill/>
        </p:spPr>
        <p:txBody>
          <a:bodyPr wrap="none" rtlCol="0">
            <a:spAutoFit/>
          </a:bodyPr>
          <a:lstStyle/>
          <a:p>
            <a:r>
              <a:rPr lang="es-ES" sz="1400" dirty="0" smtClean="0"/>
              <a:t>Visual Studio </a:t>
            </a:r>
            <a:r>
              <a:rPr lang="es-ES" sz="1400" dirty="0" err="1" smtClean="0"/>
              <a:t>Code</a:t>
            </a:r>
            <a:endParaRPr lang="es-ES" sz="1400" dirty="0"/>
          </a:p>
        </p:txBody>
      </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734" y="4687397"/>
            <a:ext cx="950068" cy="950068"/>
          </a:xfrm>
          <a:prstGeom prst="rect">
            <a:avLst/>
          </a:prstGeom>
        </p:spPr>
      </p:pic>
      <p:sp>
        <p:nvSpPr>
          <p:cNvPr id="14" name="CuadroTexto 13"/>
          <p:cNvSpPr txBox="1"/>
          <p:nvPr/>
        </p:nvSpPr>
        <p:spPr>
          <a:xfrm>
            <a:off x="4098879" y="5833407"/>
            <a:ext cx="675185" cy="307777"/>
          </a:xfrm>
          <a:prstGeom prst="rect">
            <a:avLst/>
          </a:prstGeom>
          <a:noFill/>
        </p:spPr>
        <p:txBody>
          <a:bodyPr wrap="none" rtlCol="0">
            <a:spAutoFit/>
          </a:bodyPr>
          <a:lstStyle/>
          <a:p>
            <a:r>
              <a:rPr lang="es-ES" sz="1400" dirty="0" err="1" smtClean="0"/>
              <a:t>Node</a:t>
            </a:r>
            <a:endParaRPr lang="es-ES" sz="1400" dirty="0"/>
          </a:p>
        </p:txBody>
      </p:sp>
      <p:sp>
        <p:nvSpPr>
          <p:cNvPr id="15" name="Marcador de contenido 5"/>
          <p:cNvSpPr txBox="1">
            <a:spLocks/>
          </p:cNvSpPr>
          <p:nvPr/>
        </p:nvSpPr>
        <p:spPr>
          <a:xfrm>
            <a:off x="6184328" y="2203625"/>
            <a:ext cx="4885198" cy="4380055"/>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s-ES" dirty="0" smtClean="0"/>
              <a:t>Problemas encontrados</a:t>
            </a:r>
            <a:r>
              <a:rPr lang="es-ES" dirty="0" smtClean="0"/>
              <a:t>:</a:t>
            </a:r>
          </a:p>
          <a:p>
            <a:pPr marL="0" indent="0">
              <a:buNone/>
            </a:pPr>
            <a:r>
              <a:rPr lang="es-ES" dirty="0" smtClean="0"/>
              <a:t>La falta de información en internet, ya que muchos recomendaban un proxy ajeno de uso general, en vez de crear el tuyo propio.</a:t>
            </a:r>
          </a:p>
          <a:p>
            <a:pPr marL="0" indent="0">
              <a:buNone/>
            </a:pPr>
            <a:r>
              <a:rPr lang="es-ES" dirty="0"/>
              <a:t>T</a:t>
            </a:r>
            <a:r>
              <a:rPr lang="es-ES" dirty="0" smtClean="0"/>
              <a:t>ras buscar, encontré un tutorial de como hacer el proxy para un método GET, y extrapolando, pude hacerlo para el resto de métodos.</a:t>
            </a:r>
            <a:endParaRPr lang="es-ES" dirty="0" smtClean="0"/>
          </a:p>
        </p:txBody>
      </p:sp>
    </p:spTree>
    <p:extLst>
      <p:ext uri="{BB962C8B-B14F-4D97-AF65-F5344CB8AC3E}">
        <p14:creationId xmlns:p14="http://schemas.microsoft.com/office/powerpoint/2010/main" val="469187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Implementación: </a:t>
            </a:r>
            <a:r>
              <a:rPr lang="es-ES" dirty="0" smtClean="0"/>
              <a:t>API REST</a:t>
            </a:r>
            <a:endParaRPr lang="es-ES" dirty="0"/>
          </a:p>
        </p:txBody>
      </p:sp>
      <p:sp>
        <p:nvSpPr>
          <p:cNvPr id="4" name="Marcador de contenido 5"/>
          <p:cNvSpPr>
            <a:spLocks noGrp="1"/>
          </p:cNvSpPr>
          <p:nvPr>
            <p:ph idx="1"/>
          </p:nvPr>
        </p:nvSpPr>
        <p:spPr>
          <a:xfrm>
            <a:off x="810000" y="2203625"/>
            <a:ext cx="1887166" cy="558235"/>
          </a:xfrm>
        </p:spPr>
        <p:txBody>
          <a:bodyPr/>
          <a:lstStyle/>
          <a:p>
            <a:r>
              <a:rPr lang="es-ES" dirty="0" smtClean="0"/>
              <a:t>Lenguajes:</a:t>
            </a:r>
            <a:endParaRPr lang="es-ES" dirty="0"/>
          </a:p>
        </p:txBody>
      </p:sp>
      <p:sp>
        <p:nvSpPr>
          <p:cNvPr id="5" name="Marcador de contenido 5"/>
          <p:cNvSpPr txBox="1">
            <a:spLocks/>
          </p:cNvSpPr>
          <p:nvPr/>
        </p:nvSpPr>
        <p:spPr>
          <a:xfrm>
            <a:off x="3289246" y="2203625"/>
            <a:ext cx="2023396" cy="558235"/>
          </a:xfrm>
          <a:prstGeom prst="rect">
            <a:avLst/>
          </a:prstGeom>
          <a:effectLst>
            <a:outerShdw blurRad="50800" dir="14400000">
              <a:srgbClr val="000000">
                <a:alpha val="40000"/>
              </a:srgbClr>
            </a:outerShdw>
          </a:effectLst>
        </p:spPr>
        <p:txBody>
          <a:bodyPr vert="horz" lIns="91440" tIns="45720" rIns="91440" bIns="45720" rtlCol="0" anchor="ctr">
            <a:normAutofit fontScale="925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s-ES" dirty="0" smtClean="0"/>
              <a:t>Herramientas:</a:t>
            </a:r>
            <a:endParaRPr lang="es-E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960" y="2949909"/>
            <a:ext cx="1103622" cy="1103622"/>
          </a:xfrm>
          <a:prstGeom prst="rect">
            <a:avLst/>
          </a:prstGeom>
        </p:spPr>
      </p:pic>
      <p:sp>
        <p:nvSpPr>
          <p:cNvPr id="7" name="CuadroTexto 6"/>
          <p:cNvSpPr txBox="1"/>
          <p:nvPr/>
        </p:nvSpPr>
        <p:spPr>
          <a:xfrm>
            <a:off x="1413032" y="4176530"/>
            <a:ext cx="617477" cy="307777"/>
          </a:xfrm>
          <a:prstGeom prst="rect">
            <a:avLst/>
          </a:prstGeom>
          <a:noFill/>
        </p:spPr>
        <p:txBody>
          <a:bodyPr wrap="none" rtlCol="0">
            <a:spAutoFit/>
          </a:bodyPr>
          <a:lstStyle/>
          <a:p>
            <a:r>
              <a:rPr lang="es-ES" sz="1400" dirty="0" smtClean="0"/>
              <a:t>Java</a:t>
            </a: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692" y="3043624"/>
            <a:ext cx="944110" cy="944110"/>
          </a:xfrm>
          <a:prstGeom prst="rect">
            <a:avLst/>
          </a:prstGeom>
        </p:spPr>
      </p:pic>
      <p:sp>
        <p:nvSpPr>
          <p:cNvPr id="9" name="CuadroTexto 8"/>
          <p:cNvSpPr txBox="1"/>
          <p:nvPr/>
        </p:nvSpPr>
        <p:spPr>
          <a:xfrm>
            <a:off x="3497783" y="4183677"/>
            <a:ext cx="1821332" cy="307777"/>
          </a:xfrm>
          <a:prstGeom prst="rect">
            <a:avLst/>
          </a:prstGeom>
          <a:noFill/>
        </p:spPr>
        <p:txBody>
          <a:bodyPr wrap="none" rtlCol="0">
            <a:spAutoFit/>
          </a:bodyPr>
          <a:lstStyle/>
          <a:p>
            <a:r>
              <a:rPr lang="es-ES" sz="1400" dirty="0" smtClean="0"/>
              <a:t>Visual Studio </a:t>
            </a:r>
            <a:r>
              <a:rPr lang="es-ES" sz="1400" dirty="0" err="1" smtClean="0"/>
              <a:t>Code</a:t>
            </a:r>
            <a:endParaRPr lang="es-ES" sz="1400" dirty="0"/>
          </a:p>
        </p:txBody>
      </p:sp>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0035" y="4484307"/>
            <a:ext cx="1399592" cy="1399592"/>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464" y="5231823"/>
            <a:ext cx="1484734" cy="1484734"/>
          </a:xfrm>
          <a:prstGeom prst="rect">
            <a:avLst/>
          </a:prstGeom>
        </p:spPr>
      </p:pic>
      <p:sp>
        <p:nvSpPr>
          <p:cNvPr id="12" name="CuadroTexto 11"/>
          <p:cNvSpPr txBox="1"/>
          <p:nvPr/>
        </p:nvSpPr>
        <p:spPr>
          <a:xfrm>
            <a:off x="3289246" y="6367490"/>
            <a:ext cx="2161169" cy="307777"/>
          </a:xfrm>
          <a:prstGeom prst="rect">
            <a:avLst/>
          </a:prstGeom>
          <a:noFill/>
        </p:spPr>
        <p:txBody>
          <a:bodyPr wrap="none" rtlCol="0">
            <a:spAutoFit/>
          </a:bodyPr>
          <a:lstStyle/>
          <a:p>
            <a:r>
              <a:rPr lang="es-ES" sz="1400" dirty="0" smtClean="0"/>
              <a:t>Apache </a:t>
            </a:r>
            <a:r>
              <a:rPr lang="es-ES" sz="1400" dirty="0" err="1" smtClean="0"/>
              <a:t>tomcat</a:t>
            </a:r>
            <a:r>
              <a:rPr lang="es-ES" sz="1400" dirty="0" smtClean="0"/>
              <a:t> server</a:t>
            </a:r>
            <a:endParaRPr lang="es-ES" sz="1400" dirty="0"/>
          </a:p>
        </p:txBody>
      </p:sp>
      <p:sp>
        <p:nvSpPr>
          <p:cNvPr id="14" name="Marcador de contenido 5"/>
          <p:cNvSpPr txBox="1">
            <a:spLocks/>
          </p:cNvSpPr>
          <p:nvPr/>
        </p:nvSpPr>
        <p:spPr>
          <a:xfrm>
            <a:off x="6184328" y="2203625"/>
            <a:ext cx="5403614" cy="4380055"/>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s-ES" dirty="0" smtClean="0"/>
              <a:t>Problemas encontrados:</a:t>
            </a:r>
          </a:p>
          <a:p>
            <a:pPr marL="0" indent="0">
              <a:buNone/>
            </a:pPr>
            <a:r>
              <a:rPr lang="es-ES" dirty="0" smtClean="0"/>
              <a:t>El mayor </a:t>
            </a:r>
            <a:r>
              <a:rPr lang="es-ES" dirty="0" smtClean="0"/>
              <a:t>problema fue </a:t>
            </a:r>
            <a:r>
              <a:rPr lang="es-ES" dirty="0" smtClean="0"/>
              <a:t>la configuración</a:t>
            </a:r>
            <a:r>
              <a:rPr lang="es-ES" dirty="0" smtClean="0"/>
              <a:t>, tras varias alternativas intentando hacer uso del gestor de servidores de Eclipse sin resultado positivo, busque la manera de hacerlo sin ningún IDE. </a:t>
            </a:r>
          </a:p>
          <a:p>
            <a:pPr marL="0" indent="0">
              <a:buNone/>
            </a:pPr>
            <a:r>
              <a:rPr lang="es-ES" dirty="0" smtClean="0"/>
              <a:t>El resultado final fue hacer uso del </a:t>
            </a:r>
            <a:r>
              <a:rPr lang="es-ES" dirty="0" err="1" smtClean="0"/>
              <a:t>kernel</a:t>
            </a:r>
            <a:r>
              <a:rPr lang="es-ES" dirty="0" smtClean="0"/>
              <a:t> de Ubuntu en Windows y ejecutar todo mediante comandos.</a:t>
            </a:r>
            <a:endParaRPr lang="es-ES" dirty="0"/>
          </a:p>
        </p:txBody>
      </p:sp>
    </p:spTree>
    <p:extLst>
      <p:ext uri="{BB962C8B-B14F-4D97-AF65-F5344CB8AC3E}">
        <p14:creationId xmlns:p14="http://schemas.microsoft.com/office/powerpoint/2010/main" val="31032019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Implementación: </a:t>
            </a:r>
            <a:r>
              <a:rPr lang="es-ES" dirty="0" smtClean="0"/>
              <a:t>Base de datos</a:t>
            </a:r>
            <a:endParaRPr lang="es-ES" dirty="0"/>
          </a:p>
        </p:txBody>
      </p:sp>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9518" y="2761860"/>
            <a:ext cx="950068" cy="950068"/>
          </a:xfrm>
          <a:prstGeom prst="rect">
            <a:avLst/>
          </a:prstGeom>
        </p:spPr>
      </p:pic>
      <p:pic>
        <p:nvPicPr>
          <p:cNvPr id="18" name="Imagen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5858" y="4369380"/>
            <a:ext cx="1039728" cy="1039728"/>
          </a:xfrm>
          <a:prstGeom prst="rect">
            <a:avLst/>
          </a:prstGeom>
        </p:spPr>
      </p:pic>
      <p:sp>
        <p:nvSpPr>
          <p:cNvPr id="19" name="CuadroTexto 18"/>
          <p:cNvSpPr txBox="1"/>
          <p:nvPr/>
        </p:nvSpPr>
        <p:spPr>
          <a:xfrm>
            <a:off x="3313671" y="3753826"/>
            <a:ext cx="776175" cy="307777"/>
          </a:xfrm>
          <a:prstGeom prst="rect">
            <a:avLst/>
          </a:prstGeom>
          <a:noFill/>
        </p:spPr>
        <p:txBody>
          <a:bodyPr wrap="none" rtlCol="0">
            <a:spAutoFit/>
          </a:bodyPr>
          <a:lstStyle/>
          <a:p>
            <a:r>
              <a:rPr lang="es-ES" sz="1400" dirty="0" err="1" smtClean="0"/>
              <a:t>MySQL</a:t>
            </a:r>
            <a:endParaRPr lang="es-ES" dirty="0"/>
          </a:p>
        </p:txBody>
      </p:sp>
      <p:sp>
        <p:nvSpPr>
          <p:cNvPr id="21" name="CuadroTexto 20"/>
          <p:cNvSpPr txBox="1"/>
          <p:nvPr/>
        </p:nvSpPr>
        <p:spPr>
          <a:xfrm>
            <a:off x="3234493" y="5443132"/>
            <a:ext cx="2422458" cy="307777"/>
          </a:xfrm>
          <a:prstGeom prst="rect">
            <a:avLst/>
          </a:prstGeom>
          <a:noFill/>
        </p:spPr>
        <p:txBody>
          <a:bodyPr wrap="none" rtlCol="0">
            <a:spAutoFit/>
          </a:bodyPr>
          <a:lstStyle/>
          <a:p>
            <a:r>
              <a:rPr lang="es-ES" sz="1400" dirty="0" err="1" smtClean="0"/>
              <a:t>MySQL</a:t>
            </a:r>
            <a:r>
              <a:rPr lang="es-ES" sz="1400" dirty="0" smtClean="0"/>
              <a:t> </a:t>
            </a:r>
            <a:r>
              <a:rPr lang="es-ES" sz="1400" dirty="0" err="1"/>
              <a:t>Workbench</a:t>
            </a:r>
            <a:r>
              <a:rPr lang="es-ES" sz="1400" dirty="0"/>
              <a:t> 8.0 </a:t>
            </a:r>
            <a:r>
              <a:rPr lang="es-ES" sz="1400" dirty="0" smtClean="0"/>
              <a:t>CE</a:t>
            </a:r>
            <a:endParaRPr lang="es-ES" sz="1400" dirty="0"/>
          </a:p>
        </p:txBody>
      </p:sp>
      <p:pic>
        <p:nvPicPr>
          <p:cNvPr id="23" name="Imagen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446" y="2761860"/>
            <a:ext cx="1240114" cy="1240114"/>
          </a:xfrm>
          <a:prstGeom prst="rect">
            <a:avLst/>
          </a:prstGeom>
        </p:spPr>
      </p:pic>
      <p:sp>
        <p:nvSpPr>
          <p:cNvPr id="24" name="CuadroTexto 23"/>
          <p:cNvSpPr txBox="1"/>
          <p:nvPr/>
        </p:nvSpPr>
        <p:spPr>
          <a:xfrm>
            <a:off x="1540060" y="4061603"/>
            <a:ext cx="514885" cy="307777"/>
          </a:xfrm>
          <a:prstGeom prst="rect">
            <a:avLst/>
          </a:prstGeom>
          <a:noFill/>
        </p:spPr>
        <p:txBody>
          <a:bodyPr wrap="none" rtlCol="0">
            <a:spAutoFit/>
          </a:bodyPr>
          <a:lstStyle/>
          <a:p>
            <a:r>
              <a:rPr lang="es-ES" sz="1400" dirty="0" smtClean="0"/>
              <a:t>SQL</a:t>
            </a:r>
            <a:endParaRPr lang="es-ES" dirty="0"/>
          </a:p>
        </p:txBody>
      </p:sp>
      <p:sp>
        <p:nvSpPr>
          <p:cNvPr id="25" name="Marcador de contenido 5"/>
          <p:cNvSpPr txBox="1">
            <a:spLocks/>
          </p:cNvSpPr>
          <p:nvPr/>
        </p:nvSpPr>
        <p:spPr>
          <a:xfrm>
            <a:off x="6184328" y="2203625"/>
            <a:ext cx="5403614" cy="4380055"/>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s-ES" dirty="0" smtClean="0"/>
              <a:t>Problemas encontrados:</a:t>
            </a:r>
          </a:p>
          <a:p>
            <a:pPr marL="0" indent="0">
              <a:buNone/>
            </a:pPr>
            <a:r>
              <a:rPr lang="es-ES" dirty="0" smtClean="0"/>
              <a:t>El mayor inconveniente, mas que problema, fueron los cambios sufridos en el esquema inicial ya que fue lo primero que diseñamos e implementamos.</a:t>
            </a:r>
            <a:endParaRPr lang="es-ES" dirty="0"/>
          </a:p>
        </p:txBody>
      </p:sp>
      <p:sp>
        <p:nvSpPr>
          <p:cNvPr id="26" name="Marcador de contenido 5"/>
          <p:cNvSpPr>
            <a:spLocks noGrp="1"/>
          </p:cNvSpPr>
          <p:nvPr>
            <p:ph idx="1"/>
          </p:nvPr>
        </p:nvSpPr>
        <p:spPr>
          <a:xfrm>
            <a:off x="810000" y="2203625"/>
            <a:ext cx="1887166" cy="558235"/>
          </a:xfrm>
        </p:spPr>
        <p:txBody>
          <a:bodyPr/>
          <a:lstStyle/>
          <a:p>
            <a:r>
              <a:rPr lang="es-ES" dirty="0" smtClean="0"/>
              <a:t>Lenguajes:</a:t>
            </a:r>
            <a:endParaRPr lang="es-ES" dirty="0"/>
          </a:p>
        </p:txBody>
      </p:sp>
      <p:sp>
        <p:nvSpPr>
          <p:cNvPr id="27" name="Marcador de contenido 5"/>
          <p:cNvSpPr txBox="1">
            <a:spLocks/>
          </p:cNvSpPr>
          <p:nvPr/>
        </p:nvSpPr>
        <p:spPr>
          <a:xfrm>
            <a:off x="3289246" y="2203625"/>
            <a:ext cx="2023396" cy="558235"/>
          </a:xfrm>
          <a:prstGeom prst="rect">
            <a:avLst/>
          </a:prstGeom>
          <a:effectLst>
            <a:outerShdw blurRad="50800" dir="14400000">
              <a:srgbClr val="000000">
                <a:alpha val="40000"/>
              </a:srgbClr>
            </a:outerShdw>
          </a:effectLst>
        </p:spPr>
        <p:txBody>
          <a:bodyPr vert="horz" lIns="91440" tIns="45720" rIns="91440" bIns="45720" rtlCol="0" anchor="ctr">
            <a:normAutofit fontScale="925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s-ES" dirty="0" smtClean="0"/>
              <a:t>Herramientas:</a:t>
            </a:r>
            <a:endParaRPr lang="es-ES" dirty="0"/>
          </a:p>
        </p:txBody>
      </p:sp>
      <p:pic>
        <p:nvPicPr>
          <p:cNvPr id="17" name="Imagen 16"/>
          <p:cNvPicPr>
            <a:picLocks noChangeAspect="1"/>
          </p:cNvPicPr>
          <p:nvPr/>
        </p:nvPicPr>
        <p:blipFill rotWithShape="1">
          <a:blip r:embed="rId5">
            <a:extLst>
              <a:ext uri="{28A0092B-C50C-407E-A947-70E740481C1C}">
                <a14:useLocalDpi xmlns:a14="http://schemas.microsoft.com/office/drawing/2010/main" val="0"/>
              </a:ext>
            </a:extLst>
          </a:blip>
          <a:srcRect l="3843" t="6655" r="74810" b="8981"/>
          <a:stretch/>
        </p:blipFill>
        <p:spPr>
          <a:xfrm>
            <a:off x="4612248" y="2723275"/>
            <a:ext cx="1039728" cy="1027239"/>
          </a:xfrm>
          <a:prstGeom prst="roundRect">
            <a:avLst/>
          </a:prstGeom>
        </p:spPr>
      </p:pic>
      <p:sp>
        <p:nvSpPr>
          <p:cNvPr id="28" name="CuadroTexto 27"/>
          <p:cNvSpPr txBox="1"/>
          <p:nvPr/>
        </p:nvSpPr>
        <p:spPr>
          <a:xfrm>
            <a:off x="4730399" y="3848085"/>
            <a:ext cx="803425" cy="307777"/>
          </a:xfrm>
          <a:prstGeom prst="rect">
            <a:avLst/>
          </a:prstGeom>
          <a:noFill/>
        </p:spPr>
        <p:txBody>
          <a:bodyPr wrap="none" rtlCol="0">
            <a:spAutoFit/>
          </a:bodyPr>
          <a:lstStyle/>
          <a:p>
            <a:r>
              <a:rPr lang="es-ES" sz="1400" dirty="0" smtClean="0"/>
              <a:t>XAMPP</a:t>
            </a:r>
            <a:endParaRPr lang="es-ES" dirty="0"/>
          </a:p>
        </p:txBody>
      </p:sp>
    </p:spTree>
    <p:extLst>
      <p:ext uri="{BB962C8B-B14F-4D97-AF65-F5344CB8AC3E}">
        <p14:creationId xmlns:p14="http://schemas.microsoft.com/office/powerpoint/2010/main" val="4278639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Implementación: Problemas de conexión</a:t>
            </a:r>
            <a:endParaRPr lang="es-ES" dirty="0"/>
          </a:p>
        </p:txBody>
      </p:sp>
      <p:sp>
        <p:nvSpPr>
          <p:cNvPr id="3" name="Marcador de contenido 2"/>
          <p:cNvSpPr>
            <a:spLocks noGrp="1"/>
          </p:cNvSpPr>
          <p:nvPr>
            <p:ph idx="1"/>
          </p:nvPr>
        </p:nvSpPr>
        <p:spPr>
          <a:xfrm>
            <a:off x="818712" y="2280476"/>
            <a:ext cx="10554574" cy="4353080"/>
          </a:xfrm>
        </p:spPr>
        <p:txBody>
          <a:bodyPr anchor="t" anchorCtr="0"/>
          <a:lstStyle/>
          <a:p>
            <a:pPr marL="0" indent="0">
              <a:spcAft>
                <a:spcPts val="1200"/>
              </a:spcAft>
              <a:buNone/>
            </a:pPr>
            <a:r>
              <a:rPr lang="es-ES" dirty="0" smtClean="0"/>
              <a:t>Tras la creación de la API, al intentar realizar una conexión desde la pagina web, esta devolvía un error que consistía en la falta de cabecera CORS (Cross-</a:t>
            </a:r>
            <a:r>
              <a:rPr lang="es-ES" dirty="0" err="1"/>
              <a:t>O</a:t>
            </a:r>
            <a:r>
              <a:rPr lang="es-ES" dirty="0" err="1" smtClean="0"/>
              <a:t>rigin</a:t>
            </a:r>
            <a:r>
              <a:rPr lang="es-ES" dirty="0" smtClean="0"/>
              <a:t> </a:t>
            </a:r>
            <a:r>
              <a:rPr lang="es-ES" dirty="0" err="1"/>
              <a:t>R</a:t>
            </a:r>
            <a:r>
              <a:rPr lang="es-ES" dirty="0" err="1" smtClean="0"/>
              <a:t>esource</a:t>
            </a:r>
            <a:r>
              <a:rPr lang="es-ES" dirty="0" smtClean="0"/>
              <a:t> </a:t>
            </a:r>
            <a:r>
              <a:rPr lang="es-ES" dirty="0" err="1"/>
              <a:t>S</a:t>
            </a:r>
            <a:r>
              <a:rPr lang="es-ES" dirty="0" err="1" smtClean="0"/>
              <a:t>haring</a:t>
            </a:r>
            <a:r>
              <a:rPr lang="es-ES" dirty="0" smtClean="0"/>
              <a:t>). Tras investigar, descubrí que se podía solucionar esto mediante el uso de un proxy que añadiera dicha cabecera. El proceso al que se somete la llamada es el siguiente:</a:t>
            </a:r>
          </a:p>
          <a:p>
            <a:pPr>
              <a:spcAft>
                <a:spcPts val="1200"/>
              </a:spcAft>
            </a:pPr>
            <a:r>
              <a:rPr lang="es-ES" dirty="0" smtClean="0"/>
              <a:t>El servidor proxy recibe la llamada y la analiza.</a:t>
            </a:r>
          </a:p>
          <a:p>
            <a:pPr>
              <a:spcAft>
                <a:spcPts val="1200"/>
              </a:spcAft>
            </a:pPr>
            <a:r>
              <a:rPr lang="es-ES" dirty="0" smtClean="0"/>
              <a:t>Añade la cabecera CORS a la petición</a:t>
            </a:r>
          </a:p>
          <a:p>
            <a:pPr>
              <a:spcAft>
                <a:spcPts val="1200"/>
              </a:spcAft>
            </a:pPr>
            <a:r>
              <a:rPr lang="es-ES" dirty="0" smtClean="0"/>
              <a:t>Llama a la api con la URL correspondiente</a:t>
            </a:r>
          </a:p>
          <a:p>
            <a:pPr>
              <a:spcAft>
                <a:spcPts val="1200"/>
              </a:spcAft>
            </a:pPr>
            <a:r>
              <a:rPr lang="es-ES" dirty="0" smtClean="0"/>
              <a:t>Añade la cabecera CORS a la respuesta</a:t>
            </a:r>
          </a:p>
          <a:p>
            <a:pPr>
              <a:spcAft>
                <a:spcPts val="1200"/>
              </a:spcAft>
            </a:pPr>
            <a:r>
              <a:rPr lang="es-ES" dirty="0" smtClean="0"/>
              <a:t>Devuelve los datos solicitados por el cliente</a:t>
            </a:r>
            <a:endParaRPr lang="es-ES" dirty="0"/>
          </a:p>
        </p:txBody>
      </p:sp>
    </p:spTree>
    <p:extLst>
      <p:ext uri="{BB962C8B-B14F-4D97-AF65-F5344CB8AC3E}">
        <p14:creationId xmlns:p14="http://schemas.microsoft.com/office/powerpoint/2010/main" val="501404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73151" y="446087"/>
            <a:ext cx="3547533" cy="1673657"/>
          </a:xfrm>
        </p:spPr>
        <p:txBody>
          <a:bodyPr/>
          <a:lstStyle/>
          <a:p>
            <a:r>
              <a:rPr lang="es-ES" sz="3600" dirty="0" smtClean="0"/>
              <a:t>Índice </a:t>
            </a:r>
            <a:endParaRPr lang="es-ES" sz="3600" dirty="0"/>
          </a:p>
        </p:txBody>
      </p:sp>
      <p:pic>
        <p:nvPicPr>
          <p:cNvPr id="8" name="Imagen 7" descr="Imagen que contiene electrónica, tabla, computadora, hecho de madera&#10;&#10;Descripción generada automáticamente">
            <a:extLst>
              <a:ext uri="{FF2B5EF4-FFF2-40B4-BE49-F238E27FC236}">
                <a16:creationId xmlns:a16="http://schemas.microsoft.com/office/drawing/2014/main" id="{71795DAA-E726-4040-8F80-8A8100362CA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5259" r="6727"/>
          <a:stretch/>
        </p:blipFill>
        <p:spPr>
          <a:xfrm>
            <a:off x="5184530" y="446087"/>
            <a:ext cx="6553041" cy="5938087"/>
          </a:xfrm>
          <a:prstGeom prst="rect">
            <a:avLst/>
          </a:prstGeom>
          <a:scene3d>
            <a:camera prst="orthographicFront">
              <a:rot lat="0" lon="0" rev="0"/>
            </a:camera>
            <a:lightRig rig="threePt" dir="t"/>
          </a:scene3d>
        </p:spPr>
      </p:pic>
      <p:sp>
        <p:nvSpPr>
          <p:cNvPr id="6" name="Marcador de texto 5"/>
          <p:cNvSpPr>
            <a:spLocks noGrp="1"/>
          </p:cNvSpPr>
          <p:nvPr>
            <p:ph type="body" sz="half" idx="2"/>
          </p:nvPr>
        </p:nvSpPr>
        <p:spPr/>
        <p:txBody>
          <a:bodyPr/>
          <a:lstStyle/>
          <a:p>
            <a:pPr marL="457200" indent="-457200">
              <a:buSzPct val="120000"/>
              <a:buFont typeface="+mj-lt"/>
              <a:buAutoNum type="arabicPeriod"/>
            </a:pPr>
            <a:r>
              <a:rPr lang="es-ES" sz="2000" dirty="0" smtClean="0"/>
              <a:t>Introducción</a:t>
            </a:r>
          </a:p>
          <a:p>
            <a:pPr marL="457200" indent="-457200">
              <a:buSzPct val="120000"/>
              <a:buFont typeface="+mj-lt"/>
              <a:buAutoNum type="arabicPeriod"/>
            </a:pPr>
            <a:r>
              <a:rPr lang="es-ES" sz="2000" dirty="0"/>
              <a:t>Estado del </a:t>
            </a:r>
            <a:r>
              <a:rPr lang="es-ES" sz="2000" dirty="0" smtClean="0"/>
              <a:t>arte</a:t>
            </a:r>
            <a:endParaRPr lang="es-ES" sz="2000" dirty="0"/>
          </a:p>
          <a:p>
            <a:pPr marL="457200" indent="-457200">
              <a:buSzPct val="120000"/>
              <a:buFont typeface="+mj-lt"/>
              <a:buAutoNum type="arabicPeriod"/>
            </a:pPr>
            <a:r>
              <a:rPr lang="es-ES" sz="2000" dirty="0"/>
              <a:t>Diseño</a:t>
            </a:r>
          </a:p>
          <a:p>
            <a:pPr marL="457200" indent="-457200">
              <a:buSzPct val="120000"/>
              <a:buFont typeface="+mj-lt"/>
              <a:buAutoNum type="arabicPeriod"/>
            </a:pPr>
            <a:r>
              <a:rPr lang="es-ES" sz="2000" dirty="0"/>
              <a:t>Implementación</a:t>
            </a:r>
          </a:p>
          <a:p>
            <a:pPr marL="457200" indent="-457200">
              <a:buSzPct val="120000"/>
              <a:buFont typeface="+mj-lt"/>
              <a:buAutoNum type="arabicPeriod"/>
            </a:pPr>
            <a:r>
              <a:rPr lang="es-ES" sz="2400" b="1" dirty="0" smtClean="0"/>
              <a:t>Demostración</a:t>
            </a:r>
          </a:p>
          <a:p>
            <a:pPr marL="457200" indent="-457200">
              <a:buSzPct val="120000"/>
              <a:buFont typeface="+mj-lt"/>
              <a:buAutoNum type="arabicPeriod"/>
            </a:pPr>
            <a:r>
              <a:rPr lang="es-ES" sz="2000" dirty="0" smtClean="0"/>
              <a:t>Líneas futuras</a:t>
            </a:r>
            <a:endParaRPr lang="es-ES" sz="2000" dirty="0"/>
          </a:p>
          <a:p>
            <a:pPr marL="457200" indent="-457200">
              <a:buSzPct val="120000"/>
              <a:buFont typeface="+mj-lt"/>
              <a:buAutoNum type="arabicPeriod"/>
            </a:pPr>
            <a:r>
              <a:rPr lang="es-ES" sz="2000" dirty="0"/>
              <a:t>Conclusión</a:t>
            </a:r>
          </a:p>
          <a:p>
            <a:endParaRPr lang="es-ES" dirty="0"/>
          </a:p>
        </p:txBody>
      </p:sp>
      <p:sp>
        <p:nvSpPr>
          <p:cNvPr id="7" name="Rectángulo 6">
            <a:extLst>
              <a:ext uri="{FF2B5EF4-FFF2-40B4-BE49-F238E27FC236}">
                <a16:creationId xmlns:a16="http://schemas.microsoft.com/office/drawing/2014/main" id="{1522732C-8413-459C-A1E4-37B568EB5305}"/>
              </a:ext>
            </a:extLst>
          </p:cNvPr>
          <p:cNvSpPr/>
          <p:nvPr/>
        </p:nvSpPr>
        <p:spPr>
          <a:xfrm>
            <a:off x="5184530" y="446087"/>
            <a:ext cx="6627855" cy="5938086"/>
          </a:xfrm>
          <a:prstGeom prst="rect">
            <a:avLst/>
          </a:prstGeom>
          <a:gradFill flip="none" rotWithShape="1">
            <a:gsLst>
              <a:gs pos="26000">
                <a:srgbClr val="757575">
                  <a:alpha val="75000"/>
                </a:srgbClr>
              </a:gs>
              <a:gs pos="0">
                <a:srgbClr val="1D1D1D">
                  <a:tint val="66000"/>
                  <a:satMod val="160000"/>
                  <a:alpha val="50000"/>
                </a:srgbClr>
              </a:gs>
              <a:gs pos="63000">
                <a:schemeClr val="tx2">
                  <a:lumMod val="75000"/>
                  <a:alpha val="90000"/>
                </a:schemeClr>
              </a:gs>
              <a:gs pos="100000">
                <a:srgbClr val="2121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lnSpc>
                <a:spcPct val="150000"/>
              </a:lnSpc>
            </a:pPr>
            <a:endParaRPr lang="es-ES"/>
          </a:p>
        </p:txBody>
      </p:sp>
    </p:spTree>
    <p:extLst>
      <p:ext uri="{BB962C8B-B14F-4D97-AF65-F5344CB8AC3E}">
        <p14:creationId xmlns:p14="http://schemas.microsoft.com/office/powerpoint/2010/main" val="4124747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D4C8D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49" t="6831" r="49" b="-7088"/>
          <a:stretch/>
        </p:blipFill>
        <p:spPr>
          <a:xfrm>
            <a:off x="598515" y="621376"/>
            <a:ext cx="10895215" cy="6128558"/>
          </a:xfrm>
          <a:prstGeom prst="rect">
            <a:avLst/>
          </a:prstGeom>
        </p:spPr>
      </p:pic>
    </p:spTree>
    <p:extLst>
      <p:ext uri="{BB962C8B-B14F-4D97-AF65-F5344CB8AC3E}">
        <p14:creationId xmlns:p14="http://schemas.microsoft.com/office/powerpoint/2010/main" val="12786761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73151" y="446087"/>
            <a:ext cx="3547533" cy="1673657"/>
          </a:xfrm>
        </p:spPr>
        <p:txBody>
          <a:bodyPr/>
          <a:lstStyle/>
          <a:p>
            <a:r>
              <a:rPr lang="es-ES" sz="3600" dirty="0" smtClean="0"/>
              <a:t>Índice </a:t>
            </a:r>
            <a:endParaRPr lang="es-ES" sz="3600" dirty="0"/>
          </a:p>
        </p:txBody>
      </p:sp>
      <p:pic>
        <p:nvPicPr>
          <p:cNvPr id="8" name="Imagen 7" descr="Imagen que contiene electrónica, tabla, computadora, hecho de madera&#10;&#10;Descripción generada automáticamente">
            <a:extLst>
              <a:ext uri="{FF2B5EF4-FFF2-40B4-BE49-F238E27FC236}">
                <a16:creationId xmlns:a16="http://schemas.microsoft.com/office/drawing/2014/main" id="{71795DAA-E726-4040-8F80-8A8100362CA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5259" r="6727"/>
          <a:stretch/>
        </p:blipFill>
        <p:spPr>
          <a:xfrm>
            <a:off x="5184530" y="446087"/>
            <a:ext cx="6553041" cy="5938087"/>
          </a:xfrm>
          <a:prstGeom prst="rect">
            <a:avLst/>
          </a:prstGeom>
          <a:scene3d>
            <a:camera prst="orthographicFront">
              <a:rot lat="0" lon="0" rev="0"/>
            </a:camera>
            <a:lightRig rig="threePt" dir="t"/>
          </a:scene3d>
        </p:spPr>
      </p:pic>
      <p:sp>
        <p:nvSpPr>
          <p:cNvPr id="6" name="Marcador de texto 5"/>
          <p:cNvSpPr>
            <a:spLocks noGrp="1"/>
          </p:cNvSpPr>
          <p:nvPr>
            <p:ph type="body" sz="half" idx="2"/>
          </p:nvPr>
        </p:nvSpPr>
        <p:spPr/>
        <p:txBody>
          <a:bodyPr/>
          <a:lstStyle/>
          <a:p>
            <a:pPr marL="457200" indent="-457200">
              <a:buSzPct val="120000"/>
              <a:buFont typeface="+mj-lt"/>
              <a:buAutoNum type="arabicPeriod"/>
            </a:pPr>
            <a:r>
              <a:rPr lang="es-ES" sz="2000" dirty="0" smtClean="0"/>
              <a:t>Introducción</a:t>
            </a:r>
          </a:p>
          <a:p>
            <a:pPr marL="457200" indent="-457200">
              <a:buSzPct val="120000"/>
              <a:buFont typeface="+mj-lt"/>
              <a:buAutoNum type="arabicPeriod"/>
            </a:pPr>
            <a:r>
              <a:rPr lang="es-ES" sz="2000" dirty="0"/>
              <a:t>Estado del </a:t>
            </a:r>
            <a:r>
              <a:rPr lang="es-ES" sz="2000" dirty="0" smtClean="0"/>
              <a:t>arte</a:t>
            </a:r>
            <a:endParaRPr lang="es-ES" sz="2000" dirty="0"/>
          </a:p>
          <a:p>
            <a:pPr marL="457200" indent="-457200">
              <a:buSzPct val="120000"/>
              <a:buFont typeface="+mj-lt"/>
              <a:buAutoNum type="arabicPeriod"/>
            </a:pPr>
            <a:r>
              <a:rPr lang="es-ES" sz="2000" dirty="0"/>
              <a:t>Diseño</a:t>
            </a:r>
          </a:p>
          <a:p>
            <a:pPr marL="457200" indent="-457200">
              <a:buSzPct val="120000"/>
              <a:buFont typeface="+mj-lt"/>
              <a:buAutoNum type="arabicPeriod"/>
            </a:pPr>
            <a:r>
              <a:rPr lang="es-ES" sz="2000" dirty="0"/>
              <a:t>Implementación</a:t>
            </a:r>
          </a:p>
          <a:p>
            <a:pPr marL="457200" indent="-457200">
              <a:buSzPct val="120000"/>
              <a:buFont typeface="+mj-lt"/>
              <a:buAutoNum type="arabicPeriod"/>
            </a:pPr>
            <a:r>
              <a:rPr lang="es-ES" sz="2000" dirty="0" smtClean="0"/>
              <a:t>Demostración</a:t>
            </a:r>
          </a:p>
          <a:p>
            <a:pPr marL="457200" indent="-457200">
              <a:buSzPct val="120000"/>
              <a:buFont typeface="+mj-lt"/>
              <a:buAutoNum type="arabicPeriod"/>
            </a:pPr>
            <a:r>
              <a:rPr lang="es-ES" sz="2400" b="1" dirty="0" smtClean="0"/>
              <a:t>Líneas futuras</a:t>
            </a:r>
            <a:endParaRPr lang="es-ES" sz="2400" b="1" dirty="0"/>
          </a:p>
          <a:p>
            <a:pPr marL="457200" indent="-457200">
              <a:buSzPct val="120000"/>
              <a:buFont typeface="+mj-lt"/>
              <a:buAutoNum type="arabicPeriod"/>
            </a:pPr>
            <a:r>
              <a:rPr lang="es-ES" sz="2000" dirty="0"/>
              <a:t>Conclusión</a:t>
            </a:r>
          </a:p>
          <a:p>
            <a:endParaRPr lang="es-ES" dirty="0"/>
          </a:p>
        </p:txBody>
      </p:sp>
      <p:sp>
        <p:nvSpPr>
          <p:cNvPr id="7" name="Rectángulo 6">
            <a:extLst>
              <a:ext uri="{FF2B5EF4-FFF2-40B4-BE49-F238E27FC236}">
                <a16:creationId xmlns:a16="http://schemas.microsoft.com/office/drawing/2014/main" id="{1522732C-8413-459C-A1E4-37B568EB5305}"/>
              </a:ext>
            </a:extLst>
          </p:cNvPr>
          <p:cNvSpPr/>
          <p:nvPr/>
        </p:nvSpPr>
        <p:spPr>
          <a:xfrm>
            <a:off x="5184530" y="446087"/>
            <a:ext cx="6627855" cy="5938086"/>
          </a:xfrm>
          <a:prstGeom prst="rect">
            <a:avLst/>
          </a:prstGeom>
          <a:gradFill flip="none" rotWithShape="1">
            <a:gsLst>
              <a:gs pos="26000">
                <a:srgbClr val="757575">
                  <a:alpha val="75000"/>
                </a:srgbClr>
              </a:gs>
              <a:gs pos="0">
                <a:srgbClr val="1D1D1D">
                  <a:tint val="66000"/>
                  <a:satMod val="160000"/>
                  <a:alpha val="50000"/>
                </a:srgbClr>
              </a:gs>
              <a:gs pos="63000">
                <a:schemeClr val="tx2">
                  <a:lumMod val="75000"/>
                  <a:alpha val="90000"/>
                </a:schemeClr>
              </a:gs>
              <a:gs pos="100000">
                <a:srgbClr val="2121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lnSpc>
                <a:spcPct val="150000"/>
              </a:lnSpc>
            </a:pPr>
            <a:endParaRPr lang="es-ES"/>
          </a:p>
        </p:txBody>
      </p:sp>
    </p:spTree>
    <p:extLst>
      <p:ext uri="{BB962C8B-B14F-4D97-AF65-F5344CB8AC3E}">
        <p14:creationId xmlns:p14="http://schemas.microsoft.com/office/powerpoint/2010/main" val="28535094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73151" y="446087"/>
            <a:ext cx="3547533" cy="1673657"/>
          </a:xfrm>
        </p:spPr>
        <p:txBody>
          <a:bodyPr/>
          <a:lstStyle/>
          <a:p>
            <a:r>
              <a:rPr lang="es-ES" sz="3600" dirty="0" smtClean="0"/>
              <a:t>Índice </a:t>
            </a:r>
            <a:endParaRPr lang="es-ES" sz="3600" dirty="0"/>
          </a:p>
        </p:txBody>
      </p:sp>
      <p:pic>
        <p:nvPicPr>
          <p:cNvPr id="8" name="Imagen 7" descr="Imagen que contiene electrónica, tabla, computadora, hecho de madera&#10;&#10;Descripción generada automáticamente">
            <a:extLst>
              <a:ext uri="{FF2B5EF4-FFF2-40B4-BE49-F238E27FC236}">
                <a16:creationId xmlns:a16="http://schemas.microsoft.com/office/drawing/2014/main" id="{71795DAA-E726-4040-8F80-8A8100362CA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5259" r="6727"/>
          <a:stretch/>
        </p:blipFill>
        <p:spPr>
          <a:xfrm>
            <a:off x="5184530" y="446087"/>
            <a:ext cx="6553041" cy="5938087"/>
          </a:xfrm>
          <a:prstGeom prst="rect">
            <a:avLst/>
          </a:prstGeom>
          <a:scene3d>
            <a:camera prst="orthographicFront">
              <a:rot lat="0" lon="0" rev="0"/>
            </a:camera>
            <a:lightRig rig="threePt" dir="t"/>
          </a:scene3d>
        </p:spPr>
      </p:pic>
      <p:sp>
        <p:nvSpPr>
          <p:cNvPr id="6" name="Marcador de texto 5"/>
          <p:cNvSpPr>
            <a:spLocks noGrp="1"/>
          </p:cNvSpPr>
          <p:nvPr>
            <p:ph type="body" sz="half" idx="2"/>
          </p:nvPr>
        </p:nvSpPr>
        <p:spPr/>
        <p:txBody>
          <a:bodyPr/>
          <a:lstStyle/>
          <a:p>
            <a:pPr marL="457200" indent="-457200">
              <a:buSzPct val="120000"/>
              <a:buFont typeface="+mj-lt"/>
              <a:buAutoNum type="arabicPeriod"/>
            </a:pPr>
            <a:r>
              <a:rPr lang="es-ES" sz="2400" b="1" dirty="0" smtClean="0"/>
              <a:t>Introducción</a:t>
            </a:r>
          </a:p>
          <a:p>
            <a:pPr marL="457200" indent="-457200">
              <a:buSzPct val="120000"/>
              <a:buFont typeface="+mj-lt"/>
              <a:buAutoNum type="arabicPeriod"/>
            </a:pPr>
            <a:r>
              <a:rPr lang="es-ES" sz="2000" dirty="0"/>
              <a:t>Estado del </a:t>
            </a:r>
            <a:r>
              <a:rPr lang="es-ES" sz="2000" dirty="0" smtClean="0"/>
              <a:t>arte</a:t>
            </a:r>
            <a:endParaRPr lang="es-ES" sz="2000" dirty="0"/>
          </a:p>
          <a:p>
            <a:pPr marL="457200" indent="-457200">
              <a:buSzPct val="120000"/>
              <a:buFont typeface="+mj-lt"/>
              <a:buAutoNum type="arabicPeriod"/>
            </a:pPr>
            <a:r>
              <a:rPr lang="es-ES" sz="2000" dirty="0"/>
              <a:t>Diseño</a:t>
            </a:r>
          </a:p>
          <a:p>
            <a:pPr marL="457200" indent="-457200">
              <a:buSzPct val="120000"/>
              <a:buFont typeface="+mj-lt"/>
              <a:buAutoNum type="arabicPeriod"/>
            </a:pPr>
            <a:r>
              <a:rPr lang="es-ES" sz="2000" dirty="0"/>
              <a:t>Implementación</a:t>
            </a:r>
          </a:p>
          <a:p>
            <a:pPr marL="457200" indent="-457200">
              <a:buSzPct val="120000"/>
              <a:buFont typeface="+mj-lt"/>
              <a:buAutoNum type="arabicPeriod"/>
            </a:pPr>
            <a:r>
              <a:rPr lang="es-ES" sz="2000" dirty="0" smtClean="0"/>
              <a:t>Demostración</a:t>
            </a:r>
          </a:p>
          <a:p>
            <a:pPr marL="457200" indent="-457200">
              <a:buSzPct val="120000"/>
              <a:buFont typeface="+mj-lt"/>
              <a:buAutoNum type="arabicPeriod"/>
            </a:pPr>
            <a:r>
              <a:rPr lang="es-ES" sz="2000" dirty="0" smtClean="0"/>
              <a:t>Líneas futuras</a:t>
            </a:r>
            <a:endParaRPr lang="es-ES" sz="2000" dirty="0"/>
          </a:p>
          <a:p>
            <a:pPr marL="457200" indent="-457200">
              <a:buSzPct val="120000"/>
              <a:buFont typeface="+mj-lt"/>
              <a:buAutoNum type="arabicPeriod"/>
            </a:pPr>
            <a:r>
              <a:rPr lang="es-ES" sz="2000" dirty="0"/>
              <a:t>Conclusión</a:t>
            </a:r>
          </a:p>
          <a:p>
            <a:endParaRPr lang="es-ES" dirty="0"/>
          </a:p>
        </p:txBody>
      </p:sp>
      <p:sp>
        <p:nvSpPr>
          <p:cNvPr id="9" name="Rectángulo 8">
            <a:extLst>
              <a:ext uri="{FF2B5EF4-FFF2-40B4-BE49-F238E27FC236}">
                <a16:creationId xmlns:a16="http://schemas.microsoft.com/office/drawing/2014/main" id="{1522732C-8413-459C-A1E4-37B568EB5305}"/>
              </a:ext>
            </a:extLst>
          </p:cNvPr>
          <p:cNvSpPr/>
          <p:nvPr/>
        </p:nvSpPr>
        <p:spPr>
          <a:xfrm>
            <a:off x="5184530" y="446087"/>
            <a:ext cx="6627855" cy="5938086"/>
          </a:xfrm>
          <a:prstGeom prst="rect">
            <a:avLst/>
          </a:prstGeom>
          <a:gradFill flip="none" rotWithShape="1">
            <a:gsLst>
              <a:gs pos="26000">
                <a:srgbClr val="757575">
                  <a:alpha val="75000"/>
                </a:srgbClr>
              </a:gs>
              <a:gs pos="0">
                <a:srgbClr val="1D1D1D">
                  <a:tint val="66000"/>
                  <a:satMod val="160000"/>
                  <a:alpha val="50000"/>
                </a:srgbClr>
              </a:gs>
              <a:gs pos="63000">
                <a:schemeClr val="tx2">
                  <a:lumMod val="75000"/>
                  <a:alpha val="90000"/>
                </a:schemeClr>
              </a:gs>
              <a:gs pos="100000">
                <a:srgbClr val="2121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lnSpc>
                <a:spcPct val="150000"/>
              </a:lnSpc>
            </a:pPr>
            <a:endParaRPr lang="es-ES"/>
          </a:p>
        </p:txBody>
      </p:sp>
    </p:spTree>
    <p:extLst>
      <p:ext uri="{BB962C8B-B14F-4D97-AF65-F5344CB8AC3E}">
        <p14:creationId xmlns:p14="http://schemas.microsoft.com/office/powerpoint/2010/main" val="14165851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Líneas futuras</a:t>
            </a:r>
            <a:endParaRPr lang="es-ES" dirty="0"/>
          </a:p>
        </p:txBody>
      </p:sp>
      <p:sp>
        <p:nvSpPr>
          <p:cNvPr id="3" name="Marcador de contenido 2"/>
          <p:cNvSpPr>
            <a:spLocks noGrp="1"/>
          </p:cNvSpPr>
          <p:nvPr>
            <p:ph idx="1"/>
          </p:nvPr>
        </p:nvSpPr>
        <p:spPr>
          <a:xfrm>
            <a:off x="810000" y="2430105"/>
            <a:ext cx="10554574" cy="3636511"/>
          </a:xfrm>
        </p:spPr>
        <p:txBody>
          <a:bodyPr anchor="t" anchorCtr="0"/>
          <a:lstStyle/>
          <a:p>
            <a:r>
              <a:rPr lang="es-ES" dirty="0" smtClean="0"/>
              <a:t>Codificación de las contraseñas para mayor seguridad</a:t>
            </a:r>
          </a:p>
          <a:p>
            <a:r>
              <a:rPr lang="es-ES" dirty="0" smtClean="0"/>
              <a:t>Mejora del diseño grafico de la pagina web</a:t>
            </a:r>
          </a:p>
          <a:p>
            <a:r>
              <a:rPr lang="es-ES" dirty="0" smtClean="0"/>
              <a:t>Implementación de un mapa interactivo donde ver la localización de las filiales</a:t>
            </a:r>
          </a:p>
          <a:p>
            <a:r>
              <a:rPr lang="es-ES" dirty="0" smtClean="0"/>
              <a:t>Implementación de verificación por correo electrónico al crear una cuenta</a:t>
            </a:r>
          </a:p>
          <a:p>
            <a:r>
              <a:rPr lang="es-ES" dirty="0" smtClean="0"/>
              <a:t>Implementación de envíos de correo con la factura y los datos de la reserva</a:t>
            </a:r>
          </a:p>
          <a:p>
            <a:r>
              <a:rPr lang="es-ES" dirty="0" smtClean="0"/>
              <a:t>Hacer publico el servidor proxy para poder acceder a la API desde cualquier lugar</a:t>
            </a:r>
          </a:p>
        </p:txBody>
      </p:sp>
    </p:spTree>
    <p:extLst>
      <p:ext uri="{BB962C8B-B14F-4D97-AF65-F5344CB8AC3E}">
        <p14:creationId xmlns:p14="http://schemas.microsoft.com/office/powerpoint/2010/main" val="27113343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73151" y="446087"/>
            <a:ext cx="3547533" cy="1673657"/>
          </a:xfrm>
        </p:spPr>
        <p:txBody>
          <a:bodyPr/>
          <a:lstStyle/>
          <a:p>
            <a:r>
              <a:rPr lang="es-ES" sz="3600" dirty="0" smtClean="0"/>
              <a:t>Índice </a:t>
            </a:r>
            <a:endParaRPr lang="es-ES" sz="3600" dirty="0"/>
          </a:p>
        </p:txBody>
      </p:sp>
      <p:pic>
        <p:nvPicPr>
          <p:cNvPr id="8" name="Imagen 7" descr="Imagen que contiene electrónica, tabla, computadora, hecho de madera&#10;&#10;Descripción generada automáticamente">
            <a:extLst>
              <a:ext uri="{FF2B5EF4-FFF2-40B4-BE49-F238E27FC236}">
                <a16:creationId xmlns:a16="http://schemas.microsoft.com/office/drawing/2014/main" id="{71795DAA-E726-4040-8F80-8A8100362CA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5259" r="6727"/>
          <a:stretch/>
        </p:blipFill>
        <p:spPr>
          <a:xfrm>
            <a:off x="5184530" y="446087"/>
            <a:ext cx="6553041" cy="5938087"/>
          </a:xfrm>
          <a:prstGeom prst="rect">
            <a:avLst/>
          </a:prstGeom>
          <a:scene3d>
            <a:camera prst="orthographicFront">
              <a:rot lat="0" lon="0" rev="0"/>
            </a:camera>
            <a:lightRig rig="threePt" dir="t"/>
          </a:scene3d>
        </p:spPr>
      </p:pic>
      <p:sp>
        <p:nvSpPr>
          <p:cNvPr id="6" name="Marcador de texto 5"/>
          <p:cNvSpPr>
            <a:spLocks noGrp="1"/>
          </p:cNvSpPr>
          <p:nvPr>
            <p:ph type="body" sz="half" idx="2"/>
          </p:nvPr>
        </p:nvSpPr>
        <p:spPr/>
        <p:txBody>
          <a:bodyPr/>
          <a:lstStyle/>
          <a:p>
            <a:pPr marL="457200" indent="-457200">
              <a:buSzPct val="120000"/>
              <a:buFont typeface="+mj-lt"/>
              <a:buAutoNum type="arabicPeriod"/>
            </a:pPr>
            <a:r>
              <a:rPr lang="es-ES" sz="2000" dirty="0" smtClean="0"/>
              <a:t>Introducción</a:t>
            </a:r>
          </a:p>
          <a:p>
            <a:pPr marL="457200" indent="-457200">
              <a:buSzPct val="120000"/>
              <a:buFont typeface="+mj-lt"/>
              <a:buAutoNum type="arabicPeriod"/>
            </a:pPr>
            <a:r>
              <a:rPr lang="es-ES" sz="2000" dirty="0"/>
              <a:t>Estado del </a:t>
            </a:r>
            <a:r>
              <a:rPr lang="es-ES" sz="2000" dirty="0" smtClean="0"/>
              <a:t>arte</a:t>
            </a:r>
            <a:endParaRPr lang="es-ES" sz="2000" dirty="0"/>
          </a:p>
          <a:p>
            <a:pPr marL="457200" indent="-457200">
              <a:buSzPct val="120000"/>
              <a:buFont typeface="+mj-lt"/>
              <a:buAutoNum type="arabicPeriod"/>
            </a:pPr>
            <a:r>
              <a:rPr lang="es-ES" sz="2000" dirty="0"/>
              <a:t>Diseño</a:t>
            </a:r>
          </a:p>
          <a:p>
            <a:pPr marL="457200" indent="-457200">
              <a:buSzPct val="120000"/>
              <a:buFont typeface="+mj-lt"/>
              <a:buAutoNum type="arabicPeriod"/>
            </a:pPr>
            <a:r>
              <a:rPr lang="es-ES" sz="2000" dirty="0"/>
              <a:t>Implementación</a:t>
            </a:r>
          </a:p>
          <a:p>
            <a:pPr marL="457200" indent="-457200">
              <a:buSzPct val="120000"/>
              <a:buFont typeface="+mj-lt"/>
              <a:buAutoNum type="arabicPeriod"/>
            </a:pPr>
            <a:r>
              <a:rPr lang="es-ES" sz="2000" dirty="0" smtClean="0"/>
              <a:t>Demostración</a:t>
            </a:r>
          </a:p>
          <a:p>
            <a:pPr marL="457200" indent="-457200">
              <a:buSzPct val="120000"/>
              <a:buFont typeface="+mj-lt"/>
              <a:buAutoNum type="arabicPeriod"/>
            </a:pPr>
            <a:r>
              <a:rPr lang="es-ES" sz="2000" dirty="0" smtClean="0"/>
              <a:t>Líneas futuras</a:t>
            </a:r>
            <a:endParaRPr lang="es-ES" sz="2000" dirty="0"/>
          </a:p>
          <a:p>
            <a:pPr marL="457200" indent="-457200">
              <a:buSzPct val="120000"/>
              <a:buFont typeface="+mj-lt"/>
              <a:buAutoNum type="arabicPeriod"/>
            </a:pPr>
            <a:r>
              <a:rPr lang="es-ES" sz="2400" b="1" dirty="0"/>
              <a:t>Conclusión</a:t>
            </a:r>
          </a:p>
          <a:p>
            <a:endParaRPr lang="es-ES" dirty="0"/>
          </a:p>
        </p:txBody>
      </p:sp>
      <p:sp>
        <p:nvSpPr>
          <p:cNvPr id="7" name="Rectángulo 6">
            <a:extLst>
              <a:ext uri="{FF2B5EF4-FFF2-40B4-BE49-F238E27FC236}">
                <a16:creationId xmlns:a16="http://schemas.microsoft.com/office/drawing/2014/main" id="{1522732C-8413-459C-A1E4-37B568EB5305}"/>
              </a:ext>
            </a:extLst>
          </p:cNvPr>
          <p:cNvSpPr/>
          <p:nvPr/>
        </p:nvSpPr>
        <p:spPr>
          <a:xfrm>
            <a:off x="5184530" y="446087"/>
            <a:ext cx="6627855" cy="5938086"/>
          </a:xfrm>
          <a:prstGeom prst="rect">
            <a:avLst/>
          </a:prstGeom>
          <a:gradFill flip="none" rotWithShape="1">
            <a:gsLst>
              <a:gs pos="26000">
                <a:srgbClr val="757575">
                  <a:alpha val="75000"/>
                </a:srgbClr>
              </a:gs>
              <a:gs pos="0">
                <a:srgbClr val="1D1D1D">
                  <a:tint val="66000"/>
                  <a:satMod val="160000"/>
                  <a:alpha val="50000"/>
                </a:srgbClr>
              </a:gs>
              <a:gs pos="63000">
                <a:schemeClr val="tx2">
                  <a:lumMod val="75000"/>
                  <a:alpha val="90000"/>
                </a:schemeClr>
              </a:gs>
              <a:gs pos="100000">
                <a:srgbClr val="2121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lnSpc>
                <a:spcPct val="150000"/>
              </a:lnSpc>
            </a:pPr>
            <a:endParaRPr lang="es-ES"/>
          </a:p>
        </p:txBody>
      </p:sp>
    </p:spTree>
    <p:extLst>
      <p:ext uri="{BB962C8B-B14F-4D97-AF65-F5344CB8AC3E}">
        <p14:creationId xmlns:p14="http://schemas.microsoft.com/office/powerpoint/2010/main" val="1694440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Conclusión</a:t>
            </a:r>
            <a:endParaRPr lang="es-ES" dirty="0"/>
          </a:p>
        </p:txBody>
      </p:sp>
      <p:sp>
        <p:nvSpPr>
          <p:cNvPr id="3" name="Marcador de contenido 2"/>
          <p:cNvSpPr>
            <a:spLocks noGrp="1"/>
          </p:cNvSpPr>
          <p:nvPr>
            <p:ph idx="1"/>
          </p:nvPr>
        </p:nvSpPr>
        <p:spPr>
          <a:xfrm>
            <a:off x="818712" y="2430105"/>
            <a:ext cx="10554574" cy="3636511"/>
          </a:xfrm>
        </p:spPr>
        <p:txBody>
          <a:bodyPr anchor="t" anchorCtr="0"/>
          <a:lstStyle/>
          <a:p>
            <a:pPr marL="0" indent="0">
              <a:buNone/>
            </a:pPr>
            <a:r>
              <a:rPr lang="es-ES" dirty="0" smtClean="0"/>
              <a:t>La experiencia ha sido frustrante en ciertos momentos, debidos a numerosos problemas sufridos a lo largo del proyecto, sin embargo, superar esos desafíos por méritos propios es algo gratificante.</a:t>
            </a:r>
          </a:p>
          <a:p>
            <a:pPr marL="0" indent="0">
              <a:buNone/>
            </a:pPr>
            <a:r>
              <a:rPr lang="es-ES" dirty="0" smtClean="0"/>
              <a:t>También es cierto que contando con la ayuda de mi compañero Ricardo López Crespo, la carga es menor, ya que siempre podía contar con su ayuda en caso de quedarme atascado durante largos periodos de tiempo. Además, durante los años previos de carrera hemos trabajado juntos en más de un proyecto, de tal manera estamos acostumbrados a trabajar en grupo.</a:t>
            </a:r>
            <a:endParaRPr lang="es-ES" dirty="0"/>
          </a:p>
        </p:txBody>
      </p:sp>
    </p:spTree>
    <p:extLst>
      <p:ext uri="{BB962C8B-B14F-4D97-AF65-F5344CB8AC3E}">
        <p14:creationId xmlns:p14="http://schemas.microsoft.com/office/powerpoint/2010/main" val="3339625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pPr algn="ctr"/>
            <a:r>
              <a:rPr lang="es-ES" dirty="0" smtClean="0"/>
              <a:t>Fin</a:t>
            </a:r>
            <a:br>
              <a:rPr lang="es-ES" dirty="0" smtClean="0"/>
            </a:br>
            <a:r>
              <a:rPr lang="es-ES" dirty="0" smtClean="0"/>
              <a:t/>
            </a:r>
            <a:br>
              <a:rPr lang="es-ES" dirty="0" smtClean="0"/>
            </a:br>
            <a:r>
              <a:rPr lang="es-ES" dirty="0" smtClean="0"/>
              <a:t>Gracias por su atención</a:t>
            </a:r>
            <a:endParaRPr lang="es-ES" dirty="0"/>
          </a:p>
        </p:txBody>
      </p:sp>
      <p:sp>
        <p:nvSpPr>
          <p:cNvPr id="5" name="Subtítulo 4"/>
          <p:cNvSpPr>
            <a:spLocks noGrp="1"/>
          </p:cNvSpPr>
          <p:nvPr>
            <p:ph type="subTitle" idx="1"/>
          </p:nvPr>
        </p:nvSpPr>
        <p:spPr/>
        <p:txBody>
          <a:bodyPr/>
          <a:lstStyle/>
          <a:p>
            <a:pPr algn="ctr"/>
            <a:r>
              <a:rPr lang="es-ES" dirty="0" smtClean="0"/>
              <a:t>¿Alguna pregunta?</a:t>
            </a:r>
            <a:endParaRPr lang="es-ES" dirty="0"/>
          </a:p>
        </p:txBody>
      </p:sp>
    </p:spTree>
    <p:extLst>
      <p:ext uri="{BB962C8B-B14F-4D97-AF65-F5344CB8AC3E}">
        <p14:creationId xmlns:p14="http://schemas.microsoft.com/office/powerpoint/2010/main" val="15822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72F0E-1F23-4605-A360-8DD777B96560}"/>
              </a:ext>
            </a:extLst>
          </p:cNvPr>
          <p:cNvSpPr>
            <a:spLocks noGrp="1"/>
          </p:cNvSpPr>
          <p:nvPr>
            <p:ph type="title"/>
          </p:nvPr>
        </p:nvSpPr>
        <p:spPr>
          <a:xfrm>
            <a:off x="810000" y="447188"/>
            <a:ext cx="10571998" cy="970450"/>
          </a:xfrm>
        </p:spPr>
        <p:txBody>
          <a:bodyPr rtlCol="0">
            <a:normAutofit/>
          </a:bodyPr>
          <a:lstStyle/>
          <a:p>
            <a:r>
              <a:rPr lang="es-ES" noProof="1" smtClean="0"/>
              <a:t>Introducción</a:t>
            </a:r>
            <a:endParaRPr lang="es-ES" noProof="1"/>
          </a:p>
        </p:txBody>
      </p:sp>
      <p:sp>
        <p:nvSpPr>
          <p:cNvPr id="3" name="Marcador de contenido 2"/>
          <p:cNvSpPr>
            <a:spLocks noGrp="1"/>
          </p:cNvSpPr>
          <p:nvPr>
            <p:ph idx="1"/>
          </p:nvPr>
        </p:nvSpPr>
        <p:spPr>
          <a:xfrm>
            <a:off x="427615" y="2543694"/>
            <a:ext cx="5399607" cy="2766463"/>
          </a:xfrm>
        </p:spPr>
        <p:txBody>
          <a:bodyPr/>
          <a:lstStyle/>
          <a:p>
            <a:pPr marL="0" indent="0">
              <a:buNone/>
            </a:pPr>
            <a:r>
              <a:rPr lang="es-ES" dirty="0" smtClean="0"/>
              <a:t>Este proyecto consiste en una aplicación web que permita a sus usuarios lo siguiente:</a:t>
            </a:r>
          </a:p>
          <a:p>
            <a:r>
              <a:rPr lang="es-ES" dirty="0" smtClean="0"/>
              <a:t>Registrarse en el sistema e iniciar sesión</a:t>
            </a:r>
          </a:p>
          <a:p>
            <a:r>
              <a:rPr lang="es-ES" dirty="0" smtClean="0"/>
              <a:t>Realizar reservas de coches</a:t>
            </a:r>
          </a:p>
          <a:p>
            <a:r>
              <a:rPr lang="es-ES" dirty="0" smtClean="0"/>
              <a:t>Ver las reservas que has realizado</a:t>
            </a:r>
          </a:p>
          <a:p>
            <a:r>
              <a:rPr lang="es-ES" dirty="0" smtClean="0"/>
              <a:t>Cancelar una reserva</a:t>
            </a:r>
          </a:p>
          <a:p>
            <a:r>
              <a:rPr lang="es-ES" dirty="0" smtClean="0"/>
              <a:t>Modificar una reserva</a:t>
            </a:r>
            <a:endParaRPr lang="es-ES" dirty="0"/>
          </a:p>
        </p:txBody>
      </p:sp>
      <p:sp>
        <p:nvSpPr>
          <p:cNvPr id="6" name="Marcador de contenido 2"/>
          <p:cNvSpPr txBox="1">
            <a:spLocks/>
          </p:cNvSpPr>
          <p:nvPr/>
        </p:nvSpPr>
        <p:spPr>
          <a:xfrm>
            <a:off x="6364778" y="2543695"/>
            <a:ext cx="5399607" cy="3217026"/>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s-ES" dirty="0" smtClean="0"/>
              <a:t>Objetivos iniciales:</a:t>
            </a:r>
          </a:p>
          <a:p>
            <a:r>
              <a:rPr lang="es-ES" dirty="0"/>
              <a:t>Establecimiento de la tecnología y las herramientas a utilizar</a:t>
            </a:r>
            <a:endParaRPr lang="es-ES" dirty="0" smtClean="0"/>
          </a:p>
          <a:p>
            <a:r>
              <a:rPr lang="es-ES" dirty="0" smtClean="0"/>
              <a:t>Definición y especificación de los requisitos</a:t>
            </a:r>
          </a:p>
          <a:p>
            <a:r>
              <a:rPr lang="es-ES" dirty="0" smtClean="0"/>
              <a:t>Diseño e implementación del </a:t>
            </a:r>
            <a:r>
              <a:rPr lang="es-ES" dirty="0" err="1" smtClean="0"/>
              <a:t>front-end</a:t>
            </a:r>
            <a:endParaRPr lang="es-ES" dirty="0" smtClean="0"/>
          </a:p>
          <a:p>
            <a:r>
              <a:rPr lang="es-ES" dirty="0" smtClean="0"/>
              <a:t>Diseño e implementación de la base de datos</a:t>
            </a:r>
          </a:p>
          <a:p>
            <a:r>
              <a:rPr lang="es-ES" dirty="0" smtClean="0"/>
              <a:t>Diseño e implementación de la API REST</a:t>
            </a:r>
            <a:endParaRPr lang="es-ES" dirty="0"/>
          </a:p>
        </p:txBody>
      </p:sp>
    </p:spTree>
    <p:extLst>
      <p:ext uri="{BB962C8B-B14F-4D97-AF65-F5344CB8AC3E}">
        <p14:creationId xmlns:p14="http://schemas.microsoft.com/office/powerpoint/2010/main" val="31714508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73151" y="446087"/>
            <a:ext cx="3547533" cy="1673657"/>
          </a:xfrm>
        </p:spPr>
        <p:txBody>
          <a:bodyPr/>
          <a:lstStyle/>
          <a:p>
            <a:r>
              <a:rPr lang="es-ES" sz="3600" dirty="0" smtClean="0"/>
              <a:t>Índice </a:t>
            </a:r>
            <a:endParaRPr lang="es-ES" sz="3600" dirty="0"/>
          </a:p>
        </p:txBody>
      </p:sp>
      <p:pic>
        <p:nvPicPr>
          <p:cNvPr id="8" name="Imagen 7" descr="Imagen que contiene electrónica, tabla, computadora, hecho de madera&#10;&#10;Descripción generada automáticamente">
            <a:extLst>
              <a:ext uri="{FF2B5EF4-FFF2-40B4-BE49-F238E27FC236}">
                <a16:creationId xmlns:a16="http://schemas.microsoft.com/office/drawing/2014/main" id="{71795DAA-E726-4040-8F80-8A8100362CA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5259" r="6727"/>
          <a:stretch/>
        </p:blipFill>
        <p:spPr>
          <a:xfrm>
            <a:off x="5184530" y="446087"/>
            <a:ext cx="6553041" cy="5938087"/>
          </a:xfrm>
          <a:prstGeom prst="rect">
            <a:avLst/>
          </a:prstGeom>
          <a:scene3d>
            <a:camera prst="orthographicFront">
              <a:rot lat="0" lon="0" rev="0"/>
            </a:camera>
            <a:lightRig rig="threePt" dir="t"/>
          </a:scene3d>
        </p:spPr>
      </p:pic>
      <p:sp>
        <p:nvSpPr>
          <p:cNvPr id="6" name="Marcador de texto 5"/>
          <p:cNvSpPr>
            <a:spLocks noGrp="1"/>
          </p:cNvSpPr>
          <p:nvPr>
            <p:ph type="body" sz="half" idx="2"/>
          </p:nvPr>
        </p:nvSpPr>
        <p:spPr/>
        <p:txBody>
          <a:bodyPr/>
          <a:lstStyle/>
          <a:p>
            <a:pPr marL="457200" indent="-457200">
              <a:buSzPct val="120000"/>
              <a:buFont typeface="+mj-lt"/>
              <a:buAutoNum type="arabicPeriod"/>
            </a:pPr>
            <a:r>
              <a:rPr lang="es-ES" sz="2000" dirty="0" smtClean="0"/>
              <a:t>Introducción</a:t>
            </a:r>
          </a:p>
          <a:p>
            <a:pPr marL="457200" indent="-457200">
              <a:buSzPct val="120000"/>
              <a:buFont typeface="+mj-lt"/>
              <a:buAutoNum type="arabicPeriod"/>
            </a:pPr>
            <a:r>
              <a:rPr lang="es-ES" sz="2400" b="1" dirty="0"/>
              <a:t>Estado del </a:t>
            </a:r>
            <a:r>
              <a:rPr lang="es-ES" sz="2400" b="1" dirty="0" smtClean="0"/>
              <a:t>arte</a:t>
            </a:r>
            <a:endParaRPr lang="es-ES" sz="2400" b="1" dirty="0"/>
          </a:p>
          <a:p>
            <a:pPr marL="457200" indent="-457200">
              <a:buSzPct val="120000"/>
              <a:buFont typeface="+mj-lt"/>
              <a:buAutoNum type="arabicPeriod"/>
            </a:pPr>
            <a:r>
              <a:rPr lang="es-ES" sz="2000" dirty="0"/>
              <a:t>Diseño</a:t>
            </a:r>
          </a:p>
          <a:p>
            <a:pPr marL="457200" indent="-457200">
              <a:buSzPct val="120000"/>
              <a:buFont typeface="+mj-lt"/>
              <a:buAutoNum type="arabicPeriod"/>
            </a:pPr>
            <a:r>
              <a:rPr lang="es-ES" sz="2000" dirty="0"/>
              <a:t>Implementación</a:t>
            </a:r>
          </a:p>
          <a:p>
            <a:pPr marL="457200" indent="-457200">
              <a:buSzPct val="120000"/>
              <a:buFont typeface="+mj-lt"/>
              <a:buAutoNum type="arabicPeriod"/>
            </a:pPr>
            <a:r>
              <a:rPr lang="es-ES" sz="2000" dirty="0" smtClean="0"/>
              <a:t>Demostración</a:t>
            </a:r>
          </a:p>
          <a:p>
            <a:pPr marL="457200" indent="-457200">
              <a:buSzPct val="120000"/>
              <a:buFont typeface="+mj-lt"/>
              <a:buAutoNum type="arabicPeriod"/>
            </a:pPr>
            <a:r>
              <a:rPr lang="es-ES" sz="2000" dirty="0" smtClean="0"/>
              <a:t>Líneas futuras</a:t>
            </a:r>
            <a:endParaRPr lang="es-ES" sz="2000" dirty="0"/>
          </a:p>
          <a:p>
            <a:pPr marL="457200" indent="-457200">
              <a:buSzPct val="120000"/>
              <a:buFont typeface="+mj-lt"/>
              <a:buAutoNum type="arabicPeriod"/>
            </a:pPr>
            <a:r>
              <a:rPr lang="es-ES" sz="2000" dirty="0"/>
              <a:t>Conclusión</a:t>
            </a:r>
          </a:p>
          <a:p>
            <a:endParaRPr lang="es-ES" dirty="0"/>
          </a:p>
        </p:txBody>
      </p:sp>
      <p:sp>
        <p:nvSpPr>
          <p:cNvPr id="7" name="Rectángulo 6">
            <a:extLst>
              <a:ext uri="{FF2B5EF4-FFF2-40B4-BE49-F238E27FC236}">
                <a16:creationId xmlns:a16="http://schemas.microsoft.com/office/drawing/2014/main" id="{1522732C-8413-459C-A1E4-37B568EB5305}"/>
              </a:ext>
            </a:extLst>
          </p:cNvPr>
          <p:cNvSpPr/>
          <p:nvPr/>
        </p:nvSpPr>
        <p:spPr>
          <a:xfrm>
            <a:off x="5184530" y="446087"/>
            <a:ext cx="6627855" cy="5938086"/>
          </a:xfrm>
          <a:prstGeom prst="rect">
            <a:avLst/>
          </a:prstGeom>
          <a:gradFill flip="none" rotWithShape="1">
            <a:gsLst>
              <a:gs pos="26000">
                <a:srgbClr val="757575">
                  <a:alpha val="75000"/>
                </a:srgbClr>
              </a:gs>
              <a:gs pos="0">
                <a:srgbClr val="1D1D1D">
                  <a:tint val="66000"/>
                  <a:satMod val="160000"/>
                  <a:alpha val="50000"/>
                </a:srgbClr>
              </a:gs>
              <a:gs pos="63000">
                <a:schemeClr val="tx2">
                  <a:lumMod val="75000"/>
                  <a:alpha val="90000"/>
                </a:schemeClr>
              </a:gs>
              <a:gs pos="100000">
                <a:srgbClr val="2121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lnSpc>
                <a:spcPct val="150000"/>
              </a:lnSpc>
            </a:pPr>
            <a:endParaRPr lang="es-ES"/>
          </a:p>
        </p:txBody>
      </p:sp>
    </p:spTree>
    <p:extLst>
      <p:ext uri="{BB962C8B-B14F-4D97-AF65-F5344CB8AC3E}">
        <p14:creationId xmlns:p14="http://schemas.microsoft.com/office/powerpoint/2010/main" val="3653032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Estado del arte</a:t>
            </a:r>
            <a:endParaRPr lang="es-ES" dirty="0"/>
          </a:p>
        </p:txBody>
      </p:sp>
      <p:pic>
        <p:nvPicPr>
          <p:cNvPr id="4" name="Imagen 3"/>
          <p:cNvPicPr>
            <a:picLocks noChangeAspect="1"/>
          </p:cNvPicPr>
          <p:nvPr/>
        </p:nvPicPr>
        <p:blipFill>
          <a:blip r:embed="rId2"/>
          <a:stretch>
            <a:fillRect/>
          </a:stretch>
        </p:blipFill>
        <p:spPr>
          <a:xfrm>
            <a:off x="626312" y="2504295"/>
            <a:ext cx="2194157" cy="770920"/>
          </a:xfrm>
          <a:prstGeom prst="rect">
            <a:avLst/>
          </a:prstGeom>
        </p:spPr>
      </p:pic>
      <p:sp>
        <p:nvSpPr>
          <p:cNvPr id="5" name="Rectángulo redondeado 4"/>
          <p:cNvSpPr/>
          <p:nvPr/>
        </p:nvSpPr>
        <p:spPr>
          <a:xfrm>
            <a:off x="8298872" y="2238289"/>
            <a:ext cx="2427317" cy="9809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Multiplataforma</a:t>
            </a:r>
            <a:endParaRPr lang="es-ES" dirty="0"/>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403" y="4580572"/>
            <a:ext cx="3000895" cy="1688003"/>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2687" y="4287375"/>
            <a:ext cx="3599688" cy="1981200"/>
          </a:xfrm>
          <a:prstGeom prst="rect">
            <a:avLst/>
          </a:prstGeom>
        </p:spPr>
      </p:pic>
      <p:sp>
        <p:nvSpPr>
          <p:cNvPr id="11" name="Rectángulo redondeado 10"/>
          <p:cNvSpPr/>
          <p:nvPr/>
        </p:nvSpPr>
        <p:spPr>
          <a:xfrm>
            <a:off x="4621876" y="3047697"/>
            <a:ext cx="2443942" cy="9809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Transición ecológica</a:t>
            </a:r>
            <a:endParaRPr lang="es-ES" dirty="0"/>
          </a:p>
        </p:txBody>
      </p:sp>
    </p:spTree>
    <p:extLst>
      <p:ext uri="{BB962C8B-B14F-4D97-AF65-F5344CB8AC3E}">
        <p14:creationId xmlns:p14="http://schemas.microsoft.com/office/powerpoint/2010/main" val="1940592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73151" y="446087"/>
            <a:ext cx="3547533" cy="1673657"/>
          </a:xfrm>
        </p:spPr>
        <p:txBody>
          <a:bodyPr/>
          <a:lstStyle/>
          <a:p>
            <a:r>
              <a:rPr lang="es-ES" sz="3600" dirty="0" smtClean="0"/>
              <a:t>Índice </a:t>
            </a:r>
            <a:endParaRPr lang="es-ES" sz="3600" dirty="0"/>
          </a:p>
        </p:txBody>
      </p:sp>
      <p:pic>
        <p:nvPicPr>
          <p:cNvPr id="8" name="Imagen 7" descr="Imagen que contiene electrónica, tabla, computadora, hecho de madera&#10;&#10;Descripción generada automáticamente">
            <a:extLst>
              <a:ext uri="{FF2B5EF4-FFF2-40B4-BE49-F238E27FC236}">
                <a16:creationId xmlns:a16="http://schemas.microsoft.com/office/drawing/2014/main" id="{71795DAA-E726-4040-8F80-8A8100362CA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5259" r="6727"/>
          <a:stretch/>
        </p:blipFill>
        <p:spPr>
          <a:xfrm>
            <a:off x="5184530" y="446087"/>
            <a:ext cx="6553041" cy="5938087"/>
          </a:xfrm>
          <a:prstGeom prst="rect">
            <a:avLst/>
          </a:prstGeom>
          <a:scene3d>
            <a:camera prst="orthographicFront">
              <a:rot lat="0" lon="0" rev="0"/>
            </a:camera>
            <a:lightRig rig="threePt" dir="t"/>
          </a:scene3d>
        </p:spPr>
      </p:pic>
      <p:sp>
        <p:nvSpPr>
          <p:cNvPr id="6" name="Marcador de texto 5"/>
          <p:cNvSpPr>
            <a:spLocks noGrp="1"/>
          </p:cNvSpPr>
          <p:nvPr>
            <p:ph type="body" sz="half" idx="2"/>
          </p:nvPr>
        </p:nvSpPr>
        <p:spPr/>
        <p:txBody>
          <a:bodyPr/>
          <a:lstStyle/>
          <a:p>
            <a:pPr marL="457200" indent="-457200">
              <a:buSzPct val="120000"/>
              <a:buFont typeface="+mj-lt"/>
              <a:buAutoNum type="arabicPeriod"/>
            </a:pPr>
            <a:r>
              <a:rPr lang="es-ES" sz="2000" dirty="0" smtClean="0"/>
              <a:t>Introducción</a:t>
            </a:r>
          </a:p>
          <a:p>
            <a:pPr marL="457200" indent="-457200">
              <a:buSzPct val="120000"/>
              <a:buFont typeface="+mj-lt"/>
              <a:buAutoNum type="arabicPeriod"/>
            </a:pPr>
            <a:r>
              <a:rPr lang="es-ES" sz="2000" dirty="0"/>
              <a:t>Estado del </a:t>
            </a:r>
            <a:r>
              <a:rPr lang="es-ES" sz="2000" dirty="0" smtClean="0"/>
              <a:t>arte</a:t>
            </a:r>
            <a:endParaRPr lang="es-ES" sz="2000" dirty="0"/>
          </a:p>
          <a:p>
            <a:pPr marL="457200" indent="-457200">
              <a:buSzPct val="120000"/>
              <a:buFont typeface="+mj-lt"/>
              <a:buAutoNum type="arabicPeriod"/>
            </a:pPr>
            <a:r>
              <a:rPr lang="es-ES" sz="2400" b="1" dirty="0"/>
              <a:t>Diseño</a:t>
            </a:r>
          </a:p>
          <a:p>
            <a:pPr marL="457200" indent="-457200">
              <a:buSzPct val="120000"/>
              <a:buFont typeface="+mj-lt"/>
              <a:buAutoNum type="arabicPeriod"/>
            </a:pPr>
            <a:r>
              <a:rPr lang="es-ES" sz="2000" dirty="0"/>
              <a:t>Implementación</a:t>
            </a:r>
          </a:p>
          <a:p>
            <a:pPr marL="457200" indent="-457200">
              <a:buSzPct val="120000"/>
              <a:buFont typeface="+mj-lt"/>
              <a:buAutoNum type="arabicPeriod"/>
            </a:pPr>
            <a:r>
              <a:rPr lang="es-ES" sz="2000" dirty="0" smtClean="0"/>
              <a:t>Demostración</a:t>
            </a:r>
          </a:p>
          <a:p>
            <a:pPr marL="457200" indent="-457200">
              <a:buSzPct val="120000"/>
              <a:buFont typeface="+mj-lt"/>
              <a:buAutoNum type="arabicPeriod"/>
            </a:pPr>
            <a:r>
              <a:rPr lang="es-ES" sz="2000" dirty="0" smtClean="0"/>
              <a:t>Líneas futuras</a:t>
            </a:r>
            <a:endParaRPr lang="es-ES" sz="2000" dirty="0"/>
          </a:p>
          <a:p>
            <a:pPr marL="457200" indent="-457200">
              <a:buSzPct val="120000"/>
              <a:buFont typeface="+mj-lt"/>
              <a:buAutoNum type="arabicPeriod"/>
            </a:pPr>
            <a:r>
              <a:rPr lang="es-ES" sz="2000" dirty="0"/>
              <a:t>Conclusión</a:t>
            </a:r>
          </a:p>
          <a:p>
            <a:endParaRPr lang="es-ES" dirty="0"/>
          </a:p>
        </p:txBody>
      </p:sp>
      <p:sp>
        <p:nvSpPr>
          <p:cNvPr id="7" name="Rectángulo 6">
            <a:extLst>
              <a:ext uri="{FF2B5EF4-FFF2-40B4-BE49-F238E27FC236}">
                <a16:creationId xmlns:a16="http://schemas.microsoft.com/office/drawing/2014/main" id="{1522732C-8413-459C-A1E4-37B568EB5305}"/>
              </a:ext>
            </a:extLst>
          </p:cNvPr>
          <p:cNvSpPr/>
          <p:nvPr/>
        </p:nvSpPr>
        <p:spPr>
          <a:xfrm>
            <a:off x="5184530" y="446087"/>
            <a:ext cx="6627855" cy="5938086"/>
          </a:xfrm>
          <a:prstGeom prst="rect">
            <a:avLst/>
          </a:prstGeom>
          <a:gradFill flip="none" rotWithShape="1">
            <a:gsLst>
              <a:gs pos="26000">
                <a:srgbClr val="757575">
                  <a:alpha val="75000"/>
                </a:srgbClr>
              </a:gs>
              <a:gs pos="0">
                <a:srgbClr val="1D1D1D">
                  <a:tint val="66000"/>
                  <a:satMod val="160000"/>
                  <a:alpha val="50000"/>
                </a:srgbClr>
              </a:gs>
              <a:gs pos="63000">
                <a:schemeClr val="tx2">
                  <a:lumMod val="75000"/>
                  <a:alpha val="90000"/>
                </a:schemeClr>
              </a:gs>
              <a:gs pos="100000">
                <a:srgbClr val="2121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lnSpc>
                <a:spcPct val="150000"/>
              </a:lnSpc>
            </a:pPr>
            <a:endParaRPr lang="es-ES"/>
          </a:p>
        </p:txBody>
      </p:sp>
    </p:spTree>
    <p:extLst>
      <p:ext uri="{BB962C8B-B14F-4D97-AF65-F5344CB8AC3E}">
        <p14:creationId xmlns:p14="http://schemas.microsoft.com/office/powerpoint/2010/main" val="9296321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Diseño</a:t>
            </a:r>
            <a:endParaRPr lang="es-ES" dirty="0"/>
          </a:p>
        </p:txBody>
      </p:sp>
      <p:sp>
        <p:nvSpPr>
          <p:cNvPr id="5" name="Marcador de contenido 4"/>
          <p:cNvSpPr>
            <a:spLocks noGrp="1"/>
          </p:cNvSpPr>
          <p:nvPr>
            <p:ph idx="1"/>
          </p:nvPr>
        </p:nvSpPr>
        <p:spPr>
          <a:xfrm>
            <a:off x="810000" y="2213636"/>
            <a:ext cx="10571998" cy="1277709"/>
          </a:xfrm>
        </p:spPr>
        <p:txBody>
          <a:bodyPr anchor="t" anchorCtr="0">
            <a:normAutofit fontScale="92500" lnSpcReduction="10000"/>
          </a:bodyPr>
          <a:lstStyle/>
          <a:p>
            <a:pPr marL="0" indent="0">
              <a:spcAft>
                <a:spcPts val="1200"/>
              </a:spcAft>
              <a:buNone/>
            </a:pPr>
            <a:r>
              <a:rPr lang="es-ES" dirty="0" smtClean="0"/>
              <a:t>El proyecto se divide en diferentes subsistemas, la conexión entre estos sigue el modelo de cliente-servidor, donde la pagina web representa el primero de estos, y la API el segundo, junto con </a:t>
            </a:r>
            <a:r>
              <a:rPr lang="es-ES" dirty="0" smtClean="0"/>
              <a:t>esta está la base de datos, a la </a:t>
            </a:r>
            <a:r>
              <a:rPr lang="es-ES" dirty="0" smtClean="0"/>
              <a:t>que ha de </a:t>
            </a:r>
            <a:r>
              <a:rPr lang="es-ES" dirty="0"/>
              <a:t>acceder para llevar a cabo las funcionalidades requeridas. </a:t>
            </a:r>
            <a:r>
              <a:rPr lang="es-ES" dirty="0" smtClean="0"/>
              <a:t>A su vez, esta el proxy que es un servidor intermedio necesario para la conexión.</a:t>
            </a:r>
            <a:endParaRPr lang="es-ES" dirty="0"/>
          </a:p>
          <a:p>
            <a:endParaRPr lang="es-ES" dirty="0"/>
          </a:p>
        </p:txBody>
      </p:sp>
      <p:pic>
        <p:nvPicPr>
          <p:cNvPr id="4" name="Marcador de contenido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462" y="3640310"/>
            <a:ext cx="2227465" cy="2227465"/>
          </a:xfrm>
          <a:prstGeom prst="rect">
            <a:avLst/>
          </a:prstGeom>
          <a:effectLst>
            <a:outerShdw blurRad="50800" dir="14400000">
              <a:srgbClr val="000000">
                <a:alpha val="40000"/>
              </a:srgbClr>
            </a:outerShdw>
          </a:effectLst>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239" y="4225086"/>
            <a:ext cx="1057909" cy="1057909"/>
          </a:xfrm>
          <a:prstGeom prst="rect">
            <a:avLst/>
          </a:prstGeom>
        </p:spPr>
      </p:pic>
      <p:pic>
        <p:nvPicPr>
          <p:cNvPr id="7" name="Imagen 6"/>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985461" y="4099587"/>
            <a:ext cx="1308908" cy="1308908"/>
          </a:xfrm>
          <a:prstGeom prst="rect">
            <a:avLst/>
          </a:prstGeom>
        </p:spPr>
      </p:pic>
      <p:pic>
        <p:nvPicPr>
          <p:cNvPr id="8" name="Imagen 7"/>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94682" y="3995648"/>
            <a:ext cx="1528416" cy="1528416"/>
          </a:xfrm>
          <a:prstGeom prst="rect">
            <a:avLst/>
          </a:prstGeom>
        </p:spPr>
      </p:pic>
      <p:cxnSp>
        <p:nvCxnSpPr>
          <p:cNvPr id="11" name="Conector recto de flecha 10"/>
          <p:cNvCxnSpPr>
            <a:stCxn id="4" idx="3"/>
            <a:endCxn id="6" idx="1"/>
          </p:cNvCxnSpPr>
          <p:nvPr/>
        </p:nvCxnSpPr>
        <p:spPr>
          <a:xfrm flipV="1">
            <a:off x="3926927" y="4754041"/>
            <a:ext cx="1000312" cy="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a:stCxn id="6" idx="3"/>
            <a:endCxn id="7" idx="1"/>
          </p:cNvCxnSpPr>
          <p:nvPr/>
        </p:nvCxnSpPr>
        <p:spPr>
          <a:xfrm>
            <a:off x="5985148" y="4754041"/>
            <a:ext cx="10003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7" idx="3"/>
            <a:endCxn id="8" idx="1"/>
          </p:cNvCxnSpPr>
          <p:nvPr/>
        </p:nvCxnSpPr>
        <p:spPr>
          <a:xfrm>
            <a:off x="8294369" y="4754041"/>
            <a:ext cx="1000313" cy="58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2319251" y="6016740"/>
            <a:ext cx="986167" cy="369332"/>
          </a:xfrm>
          <a:prstGeom prst="rect">
            <a:avLst/>
          </a:prstGeom>
          <a:noFill/>
        </p:spPr>
        <p:txBody>
          <a:bodyPr wrap="none" rtlCol="0">
            <a:spAutoFit/>
          </a:bodyPr>
          <a:lstStyle/>
          <a:p>
            <a:r>
              <a:rPr lang="es-ES" dirty="0" smtClean="0"/>
              <a:t>Cliente</a:t>
            </a:r>
            <a:endParaRPr lang="es-ES" dirty="0"/>
          </a:p>
        </p:txBody>
      </p:sp>
      <p:sp>
        <p:nvSpPr>
          <p:cNvPr id="17" name="CuadroTexto 16"/>
          <p:cNvSpPr txBox="1"/>
          <p:nvPr/>
        </p:nvSpPr>
        <p:spPr>
          <a:xfrm>
            <a:off x="5068907" y="6016740"/>
            <a:ext cx="774571" cy="369332"/>
          </a:xfrm>
          <a:prstGeom prst="rect">
            <a:avLst/>
          </a:prstGeom>
          <a:noFill/>
        </p:spPr>
        <p:txBody>
          <a:bodyPr wrap="none" rtlCol="0">
            <a:spAutoFit/>
          </a:bodyPr>
          <a:lstStyle/>
          <a:p>
            <a:r>
              <a:rPr lang="es-ES" dirty="0" smtClean="0"/>
              <a:t>Proxy</a:t>
            </a:r>
            <a:endParaRPr lang="es-ES" dirty="0"/>
          </a:p>
        </p:txBody>
      </p:sp>
      <p:sp>
        <p:nvSpPr>
          <p:cNvPr id="18" name="Rectángulo 17"/>
          <p:cNvSpPr/>
          <p:nvPr/>
        </p:nvSpPr>
        <p:spPr>
          <a:xfrm>
            <a:off x="6907877" y="3566160"/>
            <a:ext cx="3915222" cy="23691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p:cNvSpPr txBox="1"/>
          <p:nvPr/>
        </p:nvSpPr>
        <p:spPr>
          <a:xfrm>
            <a:off x="8329123" y="6016740"/>
            <a:ext cx="1072730" cy="369332"/>
          </a:xfrm>
          <a:prstGeom prst="rect">
            <a:avLst/>
          </a:prstGeom>
          <a:noFill/>
        </p:spPr>
        <p:txBody>
          <a:bodyPr wrap="none" rtlCol="0">
            <a:spAutoFit/>
          </a:bodyPr>
          <a:lstStyle/>
          <a:p>
            <a:r>
              <a:rPr lang="es-ES" dirty="0" smtClean="0"/>
              <a:t>Servidor</a:t>
            </a:r>
            <a:endParaRPr lang="es-ES" dirty="0"/>
          </a:p>
        </p:txBody>
      </p:sp>
    </p:spTree>
    <p:extLst>
      <p:ext uri="{BB962C8B-B14F-4D97-AF65-F5344CB8AC3E}">
        <p14:creationId xmlns:p14="http://schemas.microsoft.com/office/powerpoint/2010/main" val="447489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Diseño: Pagina web</a:t>
            </a:r>
            <a:endParaRPr lang="es-E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000" y="2422005"/>
            <a:ext cx="3636963" cy="3636963"/>
          </a:xfrm>
        </p:spPr>
      </p:pic>
      <p:sp>
        <p:nvSpPr>
          <p:cNvPr id="5" name="Marcador de contenido 4"/>
          <p:cNvSpPr txBox="1">
            <a:spLocks/>
          </p:cNvSpPr>
          <p:nvPr/>
        </p:nvSpPr>
        <p:spPr>
          <a:xfrm>
            <a:off x="5212879" y="2422005"/>
            <a:ext cx="6169119" cy="3636963"/>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endParaRPr lang="es-ES" dirty="0"/>
          </a:p>
        </p:txBody>
      </p:sp>
      <p:sp>
        <p:nvSpPr>
          <p:cNvPr id="7" name="Marcador de contenido 2"/>
          <p:cNvSpPr txBox="1">
            <a:spLocks/>
          </p:cNvSpPr>
          <p:nvPr/>
        </p:nvSpPr>
        <p:spPr>
          <a:xfrm>
            <a:off x="5070765" y="2244436"/>
            <a:ext cx="6311234" cy="4189615"/>
          </a:xfrm>
          <a:prstGeom prst="rect">
            <a:avLst/>
          </a:prstGeom>
          <a:effectLst>
            <a:outerShdw blurRad="50800" dir="14400000">
              <a:srgbClr val="000000">
                <a:alpha val="40000"/>
              </a:srgbClr>
            </a:outerShdw>
          </a:effectLst>
        </p:spPr>
        <p:txBody>
          <a:bodyPr vert="horz" lIns="91440" tIns="45720" rIns="91440" bIns="45720" rtlCol="0" anchor="t" anchorCtr="0">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spcAft>
                <a:spcPts val="800"/>
              </a:spcAft>
              <a:buNone/>
            </a:pPr>
            <a:r>
              <a:rPr lang="es-ES" dirty="0" smtClean="0"/>
              <a:t>La </a:t>
            </a:r>
            <a:r>
              <a:rPr lang="es-ES" dirty="0"/>
              <a:t>aplicación </a:t>
            </a:r>
            <a:r>
              <a:rPr lang="es-ES" dirty="0" smtClean="0"/>
              <a:t>web funciona </a:t>
            </a:r>
            <a:r>
              <a:rPr lang="es-ES" dirty="0"/>
              <a:t>como </a:t>
            </a:r>
            <a:r>
              <a:rPr lang="es-ES" dirty="0" err="1"/>
              <a:t>front-end</a:t>
            </a:r>
            <a:r>
              <a:rPr lang="es-ES" dirty="0"/>
              <a:t> del sistema para uso del </a:t>
            </a:r>
            <a:r>
              <a:rPr lang="es-ES" dirty="0" smtClean="0"/>
              <a:t>cliente, del mismo modo, actúa como cliente en nuestro modelo de cliente servidor. En esta se podrá realizar las siguientes funciones:</a:t>
            </a:r>
          </a:p>
          <a:p>
            <a:pPr>
              <a:spcAft>
                <a:spcPts val="800"/>
              </a:spcAft>
            </a:pPr>
            <a:r>
              <a:rPr lang="es-ES" dirty="0" smtClean="0"/>
              <a:t>Registro de nuevo usuario</a:t>
            </a:r>
          </a:p>
          <a:p>
            <a:pPr>
              <a:spcAft>
                <a:spcPts val="800"/>
              </a:spcAft>
            </a:pPr>
            <a:r>
              <a:rPr lang="es-ES" dirty="0" smtClean="0"/>
              <a:t>Inicio de sesión</a:t>
            </a:r>
          </a:p>
          <a:p>
            <a:pPr>
              <a:spcAft>
                <a:spcPts val="800"/>
              </a:spcAft>
            </a:pPr>
            <a:r>
              <a:rPr lang="es-ES" dirty="0" smtClean="0"/>
              <a:t>Búsqueda de ofertas</a:t>
            </a:r>
          </a:p>
          <a:p>
            <a:pPr>
              <a:spcAft>
                <a:spcPts val="800"/>
              </a:spcAft>
            </a:pPr>
            <a:r>
              <a:rPr lang="es-ES" dirty="0" smtClean="0"/>
              <a:t>Consulta de reservas</a:t>
            </a:r>
          </a:p>
          <a:p>
            <a:pPr>
              <a:spcAft>
                <a:spcPts val="800"/>
              </a:spcAft>
            </a:pPr>
            <a:r>
              <a:rPr lang="es-ES" dirty="0" smtClean="0"/>
              <a:t>Modificación de reservas</a:t>
            </a:r>
          </a:p>
          <a:p>
            <a:pPr>
              <a:spcAft>
                <a:spcPts val="800"/>
              </a:spcAft>
            </a:pPr>
            <a:r>
              <a:rPr lang="es-ES" dirty="0" smtClean="0"/>
              <a:t>Cancelación de reservas</a:t>
            </a:r>
          </a:p>
          <a:p>
            <a:pPr>
              <a:spcAft>
                <a:spcPts val="800"/>
              </a:spcAft>
            </a:pPr>
            <a:r>
              <a:rPr lang="es-ES" dirty="0" smtClean="0"/>
              <a:t>Realización de una reserva</a:t>
            </a:r>
            <a:endParaRPr lang="es-ES" dirty="0"/>
          </a:p>
        </p:txBody>
      </p:sp>
    </p:spTree>
    <p:extLst>
      <p:ext uri="{BB962C8B-B14F-4D97-AF65-F5344CB8AC3E}">
        <p14:creationId xmlns:p14="http://schemas.microsoft.com/office/powerpoint/2010/main" val="125529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Diseño: Servidor proxy y API REST</a:t>
            </a:r>
            <a:endParaRPr lang="es-ES" dirty="0"/>
          </a:p>
        </p:txBody>
      </p:sp>
      <p:sp>
        <p:nvSpPr>
          <p:cNvPr id="3" name="Marcador de contenido 2"/>
          <p:cNvSpPr>
            <a:spLocks noGrp="1"/>
          </p:cNvSpPr>
          <p:nvPr>
            <p:ph idx="1"/>
          </p:nvPr>
        </p:nvSpPr>
        <p:spPr>
          <a:xfrm>
            <a:off x="810000" y="2194185"/>
            <a:ext cx="6575366" cy="738446"/>
          </a:xfrm>
        </p:spPr>
        <p:txBody>
          <a:bodyPr anchor="t" anchorCtr="0"/>
          <a:lstStyle/>
          <a:p>
            <a:pPr marL="0" indent="0">
              <a:buNone/>
            </a:pPr>
            <a:r>
              <a:rPr lang="es-ES" dirty="0" smtClean="0"/>
              <a:t>Como cualquier proxy, este actúa como intermediario en la conexión entre la web y la API</a:t>
            </a: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939" y="2194185"/>
            <a:ext cx="1116614" cy="1116614"/>
          </a:xfrm>
          <a:prstGeom prst="rect">
            <a:avLst/>
          </a:prstGeom>
        </p:spPr>
      </p:pic>
      <p:pic>
        <p:nvPicPr>
          <p:cNvPr id="5" name="Imagen 4"/>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10000" y="3880349"/>
            <a:ext cx="1553095" cy="1553095"/>
          </a:xfrm>
          <a:prstGeom prst="rect">
            <a:avLst/>
          </a:prstGeom>
        </p:spPr>
      </p:pic>
      <p:sp>
        <p:nvSpPr>
          <p:cNvPr id="6" name="Marcador de contenido 2"/>
          <p:cNvSpPr txBox="1">
            <a:spLocks/>
          </p:cNvSpPr>
          <p:nvPr/>
        </p:nvSpPr>
        <p:spPr>
          <a:xfrm>
            <a:off x="2901142" y="3547837"/>
            <a:ext cx="8171411" cy="3002591"/>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s-ES" dirty="0" smtClean="0"/>
              <a:t>Esta se encarga de gestionar las operaciones a la base de datos mediante peticiones a distintas URI. Estas las hemos agrupado de la siguiente manera:</a:t>
            </a:r>
          </a:p>
          <a:p>
            <a:pPr lvl="0"/>
            <a:r>
              <a:rPr lang="es-ES_tradnl" dirty="0"/>
              <a:t>Usuarios: </a:t>
            </a:r>
            <a:r>
              <a:rPr lang="es-ES_tradnl" u="sng" dirty="0" smtClean="0">
                <a:hlinkClick r:id="rId4"/>
              </a:rPr>
              <a:t>http</a:t>
            </a:r>
            <a:r>
              <a:rPr lang="es-ES_tradnl" u="sng" dirty="0">
                <a:hlinkClick r:id="rId4"/>
              </a:rPr>
              <a:t>://</a:t>
            </a:r>
            <a:r>
              <a:rPr lang="es-ES_tradnl" u="sng" dirty="0" smtClean="0">
                <a:hlinkClick r:id="rId4"/>
              </a:rPr>
              <a:t>localhost:8080/apirest/api/usuario</a:t>
            </a:r>
            <a:endParaRPr lang="es-ES_tradnl" u="sng" dirty="0" smtClean="0"/>
          </a:p>
          <a:p>
            <a:pPr lvl="1"/>
            <a:r>
              <a:rPr lang="es-ES_tradnl" dirty="0" smtClean="0"/>
              <a:t>Pagos: </a:t>
            </a:r>
            <a:r>
              <a:rPr lang="es-ES_tradnl" u="sng" dirty="0" smtClean="0">
                <a:hlinkClick r:id="rId5"/>
              </a:rPr>
              <a:t>http</a:t>
            </a:r>
            <a:r>
              <a:rPr lang="es-ES_tradnl" u="sng" dirty="0">
                <a:hlinkClick r:id="rId5"/>
              </a:rPr>
              <a:t>://localhost:8080/apirest/api/usuario/{idUsuario}/pago</a:t>
            </a:r>
            <a:endParaRPr lang="es-ES" dirty="0"/>
          </a:p>
          <a:p>
            <a:pPr lvl="1"/>
            <a:r>
              <a:rPr lang="es-ES_tradnl" dirty="0" smtClean="0"/>
              <a:t>Reserva:</a:t>
            </a:r>
            <a:r>
              <a:rPr lang="es-ES" dirty="0"/>
              <a:t> </a:t>
            </a:r>
            <a:r>
              <a:rPr lang="es-ES_tradnl" u="sng" dirty="0" smtClean="0">
                <a:hlinkClick r:id="rId6"/>
              </a:rPr>
              <a:t>http</a:t>
            </a:r>
            <a:r>
              <a:rPr lang="es-ES_tradnl" u="sng" dirty="0">
                <a:hlinkClick r:id="rId6"/>
              </a:rPr>
              <a:t>://localhost:8080/apirest/api/usuario/{idUsuario}/</a:t>
            </a:r>
            <a:r>
              <a:rPr lang="es-ES_tradnl" u="sng" dirty="0" smtClean="0">
                <a:hlinkClick r:id="rId6"/>
              </a:rPr>
              <a:t>reserva</a:t>
            </a:r>
            <a:endParaRPr lang="es-ES_tradnl" u="sng" dirty="0"/>
          </a:p>
          <a:p>
            <a:pPr lvl="0"/>
            <a:r>
              <a:rPr lang="es-ES_tradnl" dirty="0"/>
              <a:t>Filiales: </a:t>
            </a:r>
            <a:r>
              <a:rPr lang="es-ES_tradnl" u="sng" dirty="0" smtClean="0">
                <a:hlinkClick r:id="rId7"/>
              </a:rPr>
              <a:t>http</a:t>
            </a:r>
            <a:r>
              <a:rPr lang="es-ES_tradnl" u="sng" dirty="0">
                <a:hlinkClick r:id="rId7"/>
              </a:rPr>
              <a:t>://</a:t>
            </a:r>
            <a:r>
              <a:rPr lang="es-ES_tradnl" u="sng" dirty="0" smtClean="0">
                <a:hlinkClick r:id="rId7"/>
              </a:rPr>
              <a:t>localhost:8080/apirest/api/filial</a:t>
            </a:r>
            <a:endParaRPr lang="es-ES_tradnl" u="sng" dirty="0" smtClean="0"/>
          </a:p>
          <a:p>
            <a:pPr lvl="1"/>
            <a:r>
              <a:rPr lang="es-ES_tradnl" dirty="0"/>
              <a:t>Coches </a:t>
            </a:r>
            <a:r>
              <a:rPr lang="es-ES_tradnl" dirty="0" smtClean="0"/>
              <a:t>ofertados:</a:t>
            </a:r>
            <a:r>
              <a:rPr lang="es-ES" dirty="0"/>
              <a:t> </a:t>
            </a:r>
            <a:r>
              <a:rPr lang="es-ES_tradnl" u="sng" dirty="0" smtClean="0">
                <a:hlinkClick r:id="rId8"/>
              </a:rPr>
              <a:t>http</a:t>
            </a:r>
            <a:r>
              <a:rPr lang="es-ES_tradnl" u="sng" dirty="0">
                <a:hlinkClick r:id="rId8"/>
              </a:rPr>
              <a:t>://localhost:8080/apirest/api/filial/{idFilial}/oferta</a:t>
            </a:r>
            <a:endParaRPr lang="es-ES" dirty="0"/>
          </a:p>
          <a:p>
            <a:pPr lvl="0"/>
            <a:endParaRPr lang="es-ES" dirty="0"/>
          </a:p>
          <a:p>
            <a:endParaRPr lang="es-ES" dirty="0"/>
          </a:p>
          <a:p>
            <a:pPr lvl="1"/>
            <a:endParaRPr lang="es-ES" dirty="0"/>
          </a:p>
          <a:p>
            <a:endParaRPr lang="es-ES" dirty="0" smtClean="0"/>
          </a:p>
          <a:p>
            <a:endParaRPr lang="es-ES" dirty="0"/>
          </a:p>
        </p:txBody>
      </p:sp>
    </p:spTree>
    <p:extLst>
      <p:ext uri="{BB962C8B-B14F-4D97-AF65-F5344CB8AC3E}">
        <p14:creationId xmlns:p14="http://schemas.microsoft.com/office/powerpoint/2010/main" val="410299199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Office_36807016_TF11381587.potx" id="{521D7307-2B3C-4D35-A8E4-3815E83FFFD0}" vid="{19D221CE-7EA0-4318-857A-62C5763CEDB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F4A21B-80B9-40F1-8308-E0B7F0FE0B09}">
  <ds:schemaRefs>
    <ds:schemaRef ds:uri="http://schemas.microsoft.com/sharepoint/v3/contenttype/forms"/>
  </ds:schemaRefs>
</ds:datastoreItem>
</file>

<file path=customXml/itemProps2.xml><?xml version="1.0" encoding="utf-8"?>
<ds:datastoreItem xmlns:ds="http://schemas.openxmlformats.org/officeDocument/2006/customXml" ds:itemID="{F3E96646-423E-4354-94C2-1A28227BF07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051B7F-F45F-4FBB-974B-85B568B21B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Diseño Citas</Template>
  <TotalTime>0</TotalTime>
  <Words>970</Words>
  <Application>Microsoft Office PowerPoint</Application>
  <PresentationFormat>Panorámica</PresentationFormat>
  <Paragraphs>166</Paragraphs>
  <Slides>23</Slides>
  <Notes>2</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Arial Nova Cond Light</vt:lpstr>
      <vt:lpstr>Calibri</vt:lpstr>
      <vt:lpstr>Century Gothic</vt:lpstr>
      <vt:lpstr>Wingdings 2</vt:lpstr>
      <vt:lpstr>Citable</vt:lpstr>
      <vt:lpstr>Trabajo fin de grado  Plataforma para el Alquiler de Coches a través de Tecnologías Web, On-Premise y Móvil: parte Web</vt:lpstr>
      <vt:lpstr>Índice </vt:lpstr>
      <vt:lpstr>Introducción</vt:lpstr>
      <vt:lpstr>Índice </vt:lpstr>
      <vt:lpstr>Estado del arte</vt:lpstr>
      <vt:lpstr>Índice </vt:lpstr>
      <vt:lpstr>Diseño</vt:lpstr>
      <vt:lpstr>Diseño: Pagina web</vt:lpstr>
      <vt:lpstr>Diseño: Servidor proxy y API REST</vt:lpstr>
      <vt:lpstr>Diseño: Base de datos</vt:lpstr>
      <vt:lpstr>Índice </vt:lpstr>
      <vt:lpstr>Implementación: Pagina web</vt:lpstr>
      <vt:lpstr>Implementación: Servidor proxy</vt:lpstr>
      <vt:lpstr>Implementación: API REST</vt:lpstr>
      <vt:lpstr>Implementación: Base de datos</vt:lpstr>
      <vt:lpstr>Implementación: Problemas de conexión</vt:lpstr>
      <vt:lpstr>Índice </vt:lpstr>
      <vt:lpstr>Presentación de PowerPoint</vt:lpstr>
      <vt:lpstr>Índice </vt:lpstr>
      <vt:lpstr>Líneas futuras</vt:lpstr>
      <vt:lpstr>Índice </vt:lpstr>
      <vt:lpstr>Conclusión</vt:lpstr>
      <vt:lpstr>Fin  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2021-06-13T12:19:54Z</dcterms:created>
  <dcterms:modified xsi:type="dcterms:W3CDTF">2021-06-16T23:57:21Z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